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Lst>
  <p:sldSz cx="38404800" cy="384048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1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D81"/>
    <a:srgbClr val="DCEAF8"/>
    <a:srgbClr val="A9CCEE"/>
    <a:srgbClr val="215F9A"/>
    <a:srgbClr val="BED9E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4C6AB-7620-43FE-AA59-DDE8BBFFDE68}" v="660" dt="2024-05-06T16:59:29.406"/>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444" autoAdjust="0"/>
    <p:restoredTop sz="94925" autoAdjust="0"/>
  </p:normalViewPr>
  <p:slideViewPr>
    <p:cSldViewPr>
      <p:cViewPr varScale="1">
        <p:scale>
          <a:sx n="17" d="100"/>
          <a:sy n="17" d="100"/>
        </p:scale>
        <p:origin x="3720" y="560"/>
      </p:cViewPr>
      <p:guideLst>
        <p:guide orient="horz" pos="12096"/>
        <p:guide pos="1180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inabatyermesheva/Library/Containers/com.microsoft.Outlook/Data/tmp/Outlook%20Temp/Graphics%20Mesna%203%5b79%5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inabatyermesheva/Desktop/Graphics%20Mesna%20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03314151265189"/>
          <c:y val="5.7116888933464303E-2"/>
          <c:w val="0.83462488536152279"/>
          <c:h val="0.71463121765186599"/>
        </c:manualLayout>
      </c:layout>
      <c:scatterChart>
        <c:scatterStyle val="lineMarker"/>
        <c:varyColors val="0"/>
        <c:ser>
          <c:idx val="0"/>
          <c:order val="0"/>
          <c:tx>
            <c:strRef>
              <c:f>Feuil1!$L$50</c:f>
              <c:strCache>
                <c:ptCount val="1"/>
                <c:pt idx="0">
                  <c:v>Baseline (solution)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Feuil1!$K$51:$K$55</c:f>
              <c:numCache>
                <c:formatCode>General</c:formatCode>
                <c:ptCount val="5"/>
                <c:pt idx="0">
                  <c:v>8</c:v>
                </c:pt>
                <c:pt idx="1">
                  <c:v>12</c:v>
                </c:pt>
                <c:pt idx="2">
                  <c:v>16</c:v>
                </c:pt>
                <c:pt idx="3">
                  <c:v>20</c:v>
                </c:pt>
                <c:pt idx="4">
                  <c:v>24</c:v>
                </c:pt>
              </c:numCache>
            </c:numRef>
          </c:xVal>
          <c:yVal>
            <c:numRef>
              <c:f>Feuil1!$L$51:$L$55</c:f>
              <c:numCache>
                <c:formatCode>General</c:formatCode>
                <c:ptCount val="5"/>
                <c:pt idx="0">
                  <c:v>25</c:v>
                </c:pt>
                <c:pt idx="1">
                  <c:v>24</c:v>
                </c:pt>
                <c:pt idx="2">
                  <c:v>21</c:v>
                </c:pt>
                <c:pt idx="3">
                  <c:v>20</c:v>
                </c:pt>
                <c:pt idx="4">
                  <c:v>20</c:v>
                </c:pt>
              </c:numCache>
            </c:numRef>
          </c:yVal>
          <c:smooth val="0"/>
          <c:extLst>
            <c:ext xmlns:c16="http://schemas.microsoft.com/office/drawing/2014/chart" uri="{C3380CC4-5D6E-409C-BE32-E72D297353CC}">
              <c16:uniqueId val="{00000000-70EF-5D43-AE91-4EFB79D4FFD3}"/>
            </c:ext>
          </c:extLst>
        </c:ser>
        <c:ser>
          <c:idx val="1"/>
          <c:order val="1"/>
          <c:tx>
            <c:strRef>
              <c:f>Feuil1!$M$50</c:f>
              <c:strCache>
                <c:ptCount val="1"/>
                <c:pt idx="0">
                  <c:v> 4 weeks post application ( solution)</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Feuil1!$K$51:$K$55</c:f>
              <c:numCache>
                <c:formatCode>General</c:formatCode>
                <c:ptCount val="5"/>
                <c:pt idx="0">
                  <c:v>8</c:v>
                </c:pt>
                <c:pt idx="1">
                  <c:v>12</c:v>
                </c:pt>
                <c:pt idx="2">
                  <c:v>16</c:v>
                </c:pt>
                <c:pt idx="3">
                  <c:v>20</c:v>
                </c:pt>
                <c:pt idx="4">
                  <c:v>24</c:v>
                </c:pt>
              </c:numCache>
            </c:numRef>
          </c:xVal>
          <c:yVal>
            <c:numRef>
              <c:f>Feuil1!$M$51:$M$55</c:f>
              <c:numCache>
                <c:formatCode>General</c:formatCode>
                <c:ptCount val="5"/>
                <c:pt idx="0">
                  <c:v>25</c:v>
                </c:pt>
                <c:pt idx="1">
                  <c:v>23</c:v>
                </c:pt>
                <c:pt idx="2">
                  <c:v>20</c:v>
                </c:pt>
                <c:pt idx="3">
                  <c:v>22</c:v>
                </c:pt>
                <c:pt idx="4">
                  <c:v>25</c:v>
                </c:pt>
              </c:numCache>
            </c:numRef>
          </c:yVal>
          <c:smooth val="0"/>
          <c:extLst>
            <c:ext xmlns:c16="http://schemas.microsoft.com/office/drawing/2014/chart" uri="{C3380CC4-5D6E-409C-BE32-E72D297353CC}">
              <c16:uniqueId val="{00000001-70EF-5D43-AE91-4EFB79D4FFD3}"/>
            </c:ext>
          </c:extLst>
        </c:ser>
        <c:dLbls>
          <c:showLegendKey val="0"/>
          <c:showVal val="0"/>
          <c:showCatName val="0"/>
          <c:showSerName val="0"/>
          <c:showPercent val="0"/>
          <c:showBubbleSize val="0"/>
        </c:dLbls>
        <c:axId val="348002127"/>
        <c:axId val="348003839"/>
      </c:scatterChart>
      <c:valAx>
        <c:axId val="348002127"/>
        <c:scaling>
          <c:orientation val="minMax"/>
          <c:max val="24"/>
          <c:min val="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fr-CA" sz="2400" dirty="0"/>
                  <a:t>Frequency</a:t>
                </a:r>
                <a:r>
                  <a:rPr lang="fr-CA" sz="2400" baseline="0" dirty="0"/>
                  <a:t>  (KHz)</a:t>
                </a:r>
                <a:endParaRPr lang="fr-CA" sz="2400" dirty="0"/>
              </a:p>
            </c:rich>
          </c:tx>
          <c:layout>
            <c:manualLayout>
              <c:xMode val="edge"/>
              <c:yMode val="edge"/>
              <c:x val="0.43027408699890035"/>
              <c:y val="0.8622814809861991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CA"/>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348003839"/>
        <c:crosses val="autoZero"/>
        <c:crossBetween val="midCat"/>
        <c:majorUnit val="4"/>
      </c:valAx>
      <c:valAx>
        <c:axId val="348003839"/>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fr-CA" sz="2400" dirty="0"/>
                  <a:t>ABR</a:t>
                </a:r>
                <a:r>
                  <a:rPr lang="fr-CA" sz="2400" baseline="0" dirty="0"/>
                  <a:t> </a:t>
                </a:r>
                <a:r>
                  <a:rPr lang="fr-CA" sz="2400" baseline="0" dirty="0" err="1"/>
                  <a:t>threshold</a:t>
                </a:r>
                <a:r>
                  <a:rPr lang="fr-CA" sz="2400" baseline="0" dirty="0"/>
                  <a:t> (dB)</a:t>
                </a:r>
                <a:endParaRPr lang="fr-CA" sz="2400" dirty="0"/>
              </a:p>
            </c:rich>
          </c:tx>
          <c:layout>
            <c:manualLayout>
              <c:xMode val="edge"/>
              <c:yMode val="edge"/>
              <c:x val="1.3600881978487668E-2"/>
              <c:y val="0.24470733323887595"/>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CA"/>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348002127"/>
        <c:crosses val="autoZero"/>
        <c:crossBetween val="midCat"/>
      </c:valAx>
      <c:spPr>
        <a:noFill/>
        <a:ln>
          <a:noFill/>
        </a:ln>
        <a:effectLst/>
      </c:spPr>
    </c:plotArea>
    <c:legend>
      <c:legendPos val="b"/>
      <c:layout>
        <c:manualLayout>
          <c:xMode val="edge"/>
          <c:yMode val="edge"/>
          <c:x val="2.1572182121636134E-2"/>
          <c:y val="0.92747660188904224"/>
          <c:w val="0.97020288491920614"/>
          <c:h val="6.9444930494799259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8119982284383"/>
          <c:y val="4.8558550485547025E-2"/>
          <c:w val="0.84518606522460649"/>
          <c:h val="0.67311878296627392"/>
        </c:manualLayout>
      </c:layout>
      <c:scatterChart>
        <c:scatterStyle val="lineMarker"/>
        <c:varyColors val="0"/>
        <c:ser>
          <c:idx val="0"/>
          <c:order val="0"/>
          <c:tx>
            <c:strRef>
              <c:f>Feuil1!$L$6</c:f>
              <c:strCache>
                <c:ptCount val="1"/>
                <c:pt idx="0">
                  <c:v>Baseline ( powder)</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Feuil1!$K$7:$K$11</c:f>
              <c:numCache>
                <c:formatCode>General</c:formatCode>
                <c:ptCount val="5"/>
                <c:pt idx="0">
                  <c:v>8</c:v>
                </c:pt>
                <c:pt idx="1">
                  <c:v>12</c:v>
                </c:pt>
                <c:pt idx="2">
                  <c:v>16</c:v>
                </c:pt>
                <c:pt idx="3">
                  <c:v>20</c:v>
                </c:pt>
                <c:pt idx="4">
                  <c:v>24</c:v>
                </c:pt>
              </c:numCache>
            </c:numRef>
          </c:xVal>
          <c:yVal>
            <c:numRef>
              <c:f>Feuil1!$L$7:$L$11</c:f>
              <c:numCache>
                <c:formatCode>General</c:formatCode>
                <c:ptCount val="5"/>
                <c:pt idx="0">
                  <c:v>25</c:v>
                </c:pt>
                <c:pt idx="1">
                  <c:v>20</c:v>
                </c:pt>
                <c:pt idx="2">
                  <c:v>20</c:v>
                </c:pt>
                <c:pt idx="3">
                  <c:v>20</c:v>
                </c:pt>
                <c:pt idx="4">
                  <c:v>20</c:v>
                </c:pt>
              </c:numCache>
            </c:numRef>
          </c:yVal>
          <c:smooth val="0"/>
          <c:extLst>
            <c:ext xmlns:c16="http://schemas.microsoft.com/office/drawing/2014/chart" uri="{C3380CC4-5D6E-409C-BE32-E72D297353CC}">
              <c16:uniqueId val="{00000000-DAB5-904C-B86E-77CC436D79B2}"/>
            </c:ext>
          </c:extLst>
        </c:ser>
        <c:ser>
          <c:idx val="1"/>
          <c:order val="1"/>
          <c:tx>
            <c:strRef>
              <c:f>Feuil1!$M$6</c:f>
              <c:strCache>
                <c:ptCount val="1"/>
                <c:pt idx="0">
                  <c:v> 4 weeks post application (powder)</c:v>
                </c:pt>
              </c:strCache>
            </c:strRef>
          </c:tx>
          <c:spPr>
            <a:ln w="19050" cap="rnd">
              <a:solidFill>
                <a:schemeClr val="accent2"/>
              </a:solidFill>
              <a:round/>
            </a:ln>
            <a:effectLst/>
          </c:spPr>
          <c:marker>
            <c:symbol val="diamond"/>
            <c:size val="14"/>
            <c:spPr>
              <a:solidFill>
                <a:schemeClr val="accent2"/>
              </a:solidFill>
              <a:ln w="9525">
                <a:solidFill>
                  <a:schemeClr val="accent2"/>
                </a:solidFill>
              </a:ln>
              <a:effectLst/>
            </c:spPr>
          </c:marker>
          <c:xVal>
            <c:numRef>
              <c:f>Feuil1!$K$7:$K$11</c:f>
              <c:numCache>
                <c:formatCode>General</c:formatCode>
                <c:ptCount val="5"/>
                <c:pt idx="0">
                  <c:v>8</c:v>
                </c:pt>
                <c:pt idx="1">
                  <c:v>12</c:v>
                </c:pt>
                <c:pt idx="2">
                  <c:v>16</c:v>
                </c:pt>
                <c:pt idx="3">
                  <c:v>20</c:v>
                </c:pt>
                <c:pt idx="4">
                  <c:v>24</c:v>
                </c:pt>
              </c:numCache>
            </c:numRef>
          </c:xVal>
          <c:yVal>
            <c:numRef>
              <c:f>Feuil1!$M$7:$M$11</c:f>
              <c:numCache>
                <c:formatCode>General</c:formatCode>
                <c:ptCount val="5"/>
                <c:pt idx="0">
                  <c:v>25</c:v>
                </c:pt>
                <c:pt idx="1">
                  <c:v>25</c:v>
                </c:pt>
                <c:pt idx="2">
                  <c:v>20</c:v>
                </c:pt>
                <c:pt idx="3">
                  <c:v>25</c:v>
                </c:pt>
                <c:pt idx="4">
                  <c:v>20</c:v>
                </c:pt>
              </c:numCache>
            </c:numRef>
          </c:yVal>
          <c:smooth val="0"/>
          <c:extLst>
            <c:ext xmlns:c16="http://schemas.microsoft.com/office/drawing/2014/chart" uri="{C3380CC4-5D6E-409C-BE32-E72D297353CC}">
              <c16:uniqueId val="{00000001-DAB5-904C-B86E-77CC436D79B2}"/>
            </c:ext>
          </c:extLst>
        </c:ser>
        <c:dLbls>
          <c:showLegendKey val="0"/>
          <c:showVal val="0"/>
          <c:showCatName val="0"/>
          <c:showSerName val="0"/>
          <c:showPercent val="0"/>
          <c:showBubbleSize val="0"/>
        </c:dLbls>
        <c:axId val="10825919"/>
        <c:axId val="10827631"/>
      </c:scatterChart>
      <c:valAx>
        <c:axId val="10825919"/>
        <c:scaling>
          <c:orientation val="minMax"/>
          <c:max val="25"/>
          <c:min val="8"/>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fr-CA" sz="2400" dirty="0"/>
                  <a:t>Frequency</a:t>
                </a:r>
                <a:r>
                  <a:rPr lang="fr-CA" sz="2400" baseline="0" dirty="0"/>
                  <a:t> (KHz)</a:t>
                </a:r>
                <a:endParaRPr lang="fr-CA" sz="2400" dirty="0"/>
              </a:p>
            </c:rich>
          </c:tx>
          <c:layout>
            <c:manualLayout>
              <c:xMode val="edge"/>
              <c:yMode val="edge"/>
              <c:x val="0.41010378839339695"/>
              <c:y val="0.8208592168926646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CA"/>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0827631"/>
        <c:crosses val="autoZero"/>
        <c:crossBetween val="midCat"/>
        <c:majorUnit val="4"/>
      </c:valAx>
      <c:valAx>
        <c:axId val="10827631"/>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fr-CA" sz="2400"/>
                  <a:t>ABR</a:t>
                </a:r>
                <a:r>
                  <a:rPr lang="fr-CA" sz="2400" baseline="0"/>
                  <a:t> threshold (dB)</a:t>
                </a:r>
                <a:endParaRPr lang="fr-CA" sz="2400"/>
              </a:p>
            </c:rich>
          </c:tx>
          <c:layout>
            <c:manualLayout>
              <c:xMode val="edge"/>
              <c:yMode val="edge"/>
              <c:x val="1.2082379936947793E-2"/>
              <c:y val="0.22945891932802601"/>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CA"/>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0825919"/>
        <c:crossesAt val="0"/>
        <c:crossBetween val="midCat"/>
      </c:valAx>
      <c:spPr>
        <a:noFill/>
        <a:ln>
          <a:noFill/>
        </a:ln>
        <a:effectLst/>
      </c:spPr>
    </c:plotArea>
    <c:legend>
      <c:legendPos val="r"/>
      <c:layout>
        <c:manualLayout>
          <c:xMode val="edge"/>
          <c:yMode val="edge"/>
          <c:x val="7.0493304747242413E-2"/>
          <c:y val="0.85745637290561205"/>
          <c:w val="0.92519431947826547"/>
          <c:h val="7.972324526771301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2244E-7829-44A3-8CD9-2E33FB491799}" type="doc">
      <dgm:prSet loTypeId="urn:microsoft.com/office/officeart/2005/8/layout/hProcess9" loCatId="process" qsTypeId="urn:microsoft.com/office/officeart/2005/8/quickstyle/simple4" qsCatId="simple" csTypeId="urn:microsoft.com/office/officeart/2005/8/colors/colorful3" csCatId="colorful" phldr="1"/>
      <dgm:spPr/>
    </dgm:pt>
    <dgm:pt modelId="{FA6D3ABB-1EB5-49A4-831B-5CFA83086584}">
      <dgm:prSet phldrT="[Text]" custT="1"/>
      <dgm:spPr/>
      <dgm:t>
        <a:bodyPr/>
        <a:lstStyle/>
        <a:p>
          <a:r>
            <a:rPr lang="en-CA" sz="2800" dirty="0"/>
            <a:t>4w post-treatment</a:t>
          </a:r>
        </a:p>
      </dgm:t>
    </dgm:pt>
    <dgm:pt modelId="{34A819C2-EC2A-4A26-879F-1C7B462AEA2A}" type="parTrans" cxnId="{33BE39F4-ABC7-4A02-8D5B-61C54B350E25}">
      <dgm:prSet/>
      <dgm:spPr/>
      <dgm:t>
        <a:bodyPr/>
        <a:lstStyle/>
        <a:p>
          <a:endParaRPr lang="en-CA"/>
        </a:p>
      </dgm:t>
    </dgm:pt>
    <dgm:pt modelId="{3D8495FC-3464-4A30-8A84-3EB89F8E6CDB}" type="sibTrans" cxnId="{33BE39F4-ABC7-4A02-8D5B-61C54B350E25}">
      <dgm:prSet/>
      <dgm:spPr/>
      <dgm:t>
        <a:bodyPr/>
        <a:lstStyle/>
        <a:p>
          <a:endParaRPr lang="en-CA"/>
        </a:p>
      </dgm:t>
    </dgm:pt>
    <dgm:pt modelId="{3B2E385A-A20A-4DEB-B0BE-C76FC499C624}">
      <dgm:prSet custT="1"/>
      <dgm:spPr/>
      <dgm:t>
        <a:bodyPr/>
        <a:lstStyle/>
        <a:p>
          <a:r>
            <a:rPr lang="en-CA" sz="2800" dirty="0"/>
            <a:t>Post-myringotomy</a:t>
          </a:r>
        </a:p>
      </dgm:t>
    </dgm:pt>
    <dgm:pt modelId="{1E673CC0-ED9A-49C1-A84C-13E132880F99}" type="parTrans" cxnId="{02901EED-9654-4531-9C9B-2C2691A11FBA}">
      <dgm:prSet/>
      <dgm:spPr/>
      <dgm:t>
        <a:bodyPr/>
        <a:lstStyle/>
        <a:p>
          <a:endParaRPr lang="en-CA"/>
        </a:p>
      </dgm:t>
    </dgm:pt>
    <dgm:pt modelId="{869F383C-50C9-4A61-B2CB-B3976A376B1A}" type="sibTrans" cxnId="{02901EED-9654-4531-9C9B-2C2691A11FBA}">
      <dgm:prSet/>
      <dgm:spPr/>
      <dgm:t>
        <a:bodyPr/>
        <a:lstStyle/>
        <a:p>
          <a:endParaRPr lang="en-CA"/>
        </a:p>
      </dgm:t>
    </dgm:pt>
    <dgm:pt modelId="{18860ACD-0718-44B3-A608-306264B5F44D}" type="pres">
      <dgm:prSet presAssocID="{9382244E-7829-44A3-8CD9-2E33FB491799}" presName="CompostProcess" presStyleCnt="0">
        <dgm:presLayoutVars>
          <dgm:dir/>
          <dgm:resizeHandles val="exact"/>
        </dgm:presLayoutVars>
      </dgm:prSet>
      <dgm:spPr/>
    </dgm:pt>
    <dgm:pt modelId="{117956C5-4AE1-416D-81CA-0D46BDA47887}" type="pres">
      <dgm:prSet presAssocID="{9382244E-7829-44A3-8CD9-2E33FB491799}" presName="arrow" presStyleLbl="bgShp" presStyleIdx="0" presStyleCnt="1" custLinFactNeighborX="2017" custLinFactNeighborY="13383"/>
      <dgm:spPr/>
    </dgm:pt>
    <dgm:pt modelId="{1BDE6807-80FC-4F05-8DC6-14FECAC177AF}" type="pres">
      <dgm:prSet presAssocID="{9382244E-7829-44A3-8CD9-2E33FB491799}" presName="linearProcess" presStyleCnt="0"/>
      <dgm:spPr/>
    </dgm:pt>
    <dgm:pt modelId="{36F5916E-C2DF-480F-89B1-0DD5E8633CA2}" type="pres">
      <dgm:prSet presAssocID="{3B2E385A-A20A-4DEB-B0BE-C76FC499C624}" presName="textNode" presStyleLbl="node1" presStyleIdx="0" presStyleCnt="2">
        <dgm:presLayoutVars>
          <dgm:bulletEnabled val="1"/>
        </dgm:presLayoutVars>
      </dgm:prSet>
      <dgm:spPr/>
    </dgm:pt>
    <dgm:pt modelId="{25852D06-48D7-4D8E-A814-57065A981CC7}" type="pres">
      <dgm:prSet presAssocID="{869F383C-50C9-4A61-B2CB-B3976A376B1A}" presName="sibTrans" presStyleCnt="0"/>
      <dgm:spPr/>
    </dgm:pt>
    <dgm:pt modelId="{713E443A-583A-47FF-B633-633E6A77AA41}" type="pres">
      <dgm:prSet presAssocID="{FA6D3ABB-1EB5-49A4-831B-5CFA83086584}" presName="textNode" presStyleLbl="node1" presStyleIdx="1" presStyleCnt="2">
        <dgm:presLayoutVars>
          <dgm:bulletEnabled val="1"/>
        </dgm:presLayoutVars>
      </dgm:prSet>
      <dgm:spPr/>
    </dgm:pt>
  </dgm:ptLst>
  <dgm:cxnLst>
    <dgm:cxn modelId="{9A95DF62-989C-43E5-9D26-26B77DEDFD4D}" type="presOf" srcId="{3B2E385A-A20A-4DEB-B0BE-C76FC499C624}" destId="{36F5916E-C2DF-480F-89B1-0DD5E8633CA2}" srcOrd="0" destOrd="0" presId="urn:microsoft.com/office/officeart/2005/8/layout/hProcess9"/>
    <dgm:cxn modelId="{26B659B6-A134-4339-A73A-FB78B1B76038}" type="presOf" srcId="{FA6D3ABB-1EB5-49A4-831B-5CFA83086584}" destId="{713E443A-583A-47FF-B633-633E6A77AA41}" srcOrd="0" destOrd="0" presId="urn:microsoft.com/office/officeart/2005/8/layout/hProcess9"/>
    <dgm:cxn modelId="{1181B9CB-E363-43D7-84D7-E0834822E64C}" type="presOf" srcId="{9382244E-7829-44A3-8CD9-2E33FB491799}" destId="{18860ACD-0718-44B3-A608-306264B5F44D}" srcOrd="0" destOrd="0" presId="urn:microsoft.com/office/officeart/2005/8/layout/hProcess9"/>
    <dgm:cxn modelId="{02901EED-9654-4531-9C9B-2C2691A11FBA}" srcId="{9382244E-7829-44A3-8CD9-2E33FB491799}" destId="{3B2E385A-A20A-4DEB-B0BE-C76FC499C624}" srcOrd="0" destOrd="0" parTransId="{1E673CC0-ED9A-49C1-A84C-13E132880F99}" sibTransId="{869F383C-50C9-4A61-B2CB-B3976A376B1A}"/>
    <dgm:cxn modelId="{33BE39F4-ABC7-4A02-8D5B-61C54B350E25}" srcId="{9382244E-7829-44A3-8CD9-2E33FB491799}" destId="{FA6D3ABB-1EB5-49A4-831B-5CFA83086584}" srcOrd="1" destOrd="0" parTransId="{34A819C2-EC2A-4A26-879F-1C7B462AEA2A}" sibTransId="{3D8495FC-3464-4A30-8A84-3EB89F8E6CDB}"/>
    <dgm:cxn modelId="{C1C89877-B768-431B-A9F2-ABFA9F7C75FF}" type="presParOf" srcId="{18860ACD-0718-44B3-A608-306264B5F44D}" destId="{117956C5-4AE1-416D-81CA-0D46BDA47887}" srcOrd="0" destOrd="0" presId="urn:microsoft.com/office/officeart/2005/8/layout/hProcess9"/>
    <dgm:cxn modelId="{88054EFD-F42A-4552-93D9-0C162B8F0CD3}" type="presParOf" srcId="{18860ACD-0718-44B3-A608-306264B5F44D}" destId="{1BDE6807-80FC-4F05-8DC6-14FECAC177AF}" srcOrd="1" destOrd="0" presId="urn:microsoft.com/office/officeart/2005/8/layout/hProcess9"/>
    <dgm:cxn modelId="{92D21CD5-AEF0-4AAF-8119-60754069A440}" type="presParOf" srcId="{1BDE6807-80FC-4F05-8DC6-14FECAC177AF}" destId="{36F5916E-C2DF-480F-89B1-0DD5E8633CA2}" srcOrd="0" destOrd="0" presId="urn:microsoft.com/office/officeart/2005/8/layout/hProcess9"/>
    <dgm:cxn modelId="{CA26A532-6EF9-4D67-96D4-96E736C47D4C}" type="presParOf" srcId="{1BDE6807-80FC-4F05-8DC6-14FECAC177AF}" destId="{25852D06-48D7-4D8E-A814-57065A981CC7}" srcOrd="1" destOrd="0" presId="urn:microsoft.com/office/officeart/2005/8/layout/hProcess9"/>
    <dgm:cxn modelId="{154156A7-D1FF-4AEC-BC5E-903DF1AA3C26}" type="presParOf" srcId="{1BDE6807-80FC-4F05-8DC6-14FECAC177AF}" destId="{713E443A-583A-47FF-B633-633E6A77AA4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956C5-4AE1-416D-81CA-0D46BDA47887}">
      <dsp:nvSpPr>
        <dsp:cNvPr id="0" name=""/>
        <dsp:cNvSpPr/>
      </dsp:nvSpPr>
      <dsp:spPr>
        <a:xfrm>
          <a:off x="733038" y="0"/>
          <a:ext cx="6762017" cy="3579064"/>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6F5916E-C2DF-480F-89B1-0DD5E8633CA2}">
      <dsp:nvSpPr>
        <dsp:cNvPr id="0" name=""/>
        <dsp:cNvSpPr/>
      </dsp:nvSpPr>
      <dsp:spPr>
        <a:xfrm>
          <a:off x="1392180" y="1073719"/>
          <a:ext cx="2386594" cy="143162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Post-myringotomy</a:t>
          </a:r>
        </a:p>
      </dsp:txBody>
      <dsp:txXfrm>
        <a:off x="1462066" y="1143605"/>
        <a:ext cx="2246822" cy="1291853"/>
      </dsp:txXfrm>
    </dsp:sp>
    <dsp:sp modelId="{713E443A-583A-47FF-B633-633E6A77AA41}">
      <dsp:nvSpPr>
        <dsp:cNvPr id="0" name=""/>
        <dsp:cNvSpPr/>
      </dsp:nvSpPr>
      <dsp:spPr>
        <a:xfrm>
          <a:off x="4176540" y="1073719"/>
          <a:ext cx="2386594" cy="1431625"/>
        </a:xfrm>
        <a:prstGeom prst="roundRect">
          <a:avLst/>
        </a:prstGeom>
        <a:gradFill rotWithShape="0">
          <a:gsLst>
            <a:gs pos="0">
              <a:schemeClr val="accent3">
                <a:hueOff val="428568"/>
                <a:satOff val="-48092"/>
                <a:lumOff val="8236"/>
                <a:alphaOff val="0"/>
                <a:satMod val="103000"/>
                <a:lumMod val="102000"/>
                <a:tint val="94000"/>
              </a:schemeClr>
            </a:gs>
            <a:gs pos="50000">
              <a:schemeClr val="accent3">
                <a:hueOff val="428568"/>
                <a:satOff val="-48092"/>
                <a:lumOff val="8236"/>
                <a:alphaOff val="0"/>
                <a:satMod val="110000"/>
                <a:lumMod val="100000"/>
                <a:shade val="100000"/>
              </a:schemeClr>
            </a:gs>
            <a:gs pos="100000">
              <a:schemeClr val="accent3">
                <a:hueOff val="428568"/>
                <a:satOff val="-48092"/>
                <a:lumOff val="82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4w post-treatment</a:t>
          </a:r>
        </a:p>
      </dsp:txBody>
      <dsp:txXfrm>
        <a:off x="4246426" y="1143605"/>
        <a:ext cx="2246822" cy="12918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6285233"/>
            <a:ext cx="32644080" cy="1337056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20171413"/>
            <a:ext cx="28803600" cy="927226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6/8/25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‹N°›</a:t>
            </a:fld>
            <a:endParaRPr lang="en-US" dirty="0"/>
          </a:p>
        </p:txBody>
      </p:sp>
    </p:spTree>
    <p:extLst>
      <p:ext uri="{BB962C8B-B14F-4D97-AF65-F5344CB8AC3E}">
        <p14:creationId xmlns:p14="http://schemas.microsoft.com/office/powerpoint/2010/main" val="357050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6/8/25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‹N°›</a:t>
            </a:fld>
            <a:endParaRPr lang="en-US" dirty="0"/>
          </a:p>
        </p:txBody>
      </p:sp>
    </p:spTree>
    <p:extLst>
      <p:ext uri="{BB962C8B-B14F-4D97-AF65-F5344CB8AC3E}">
        <p14:creationId xmlns:p14="http://schemas.microsoft.com/office/powerpoint/2010/main" val="382565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044700"/>
            <a:ext cx="8281035"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6/8/25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‹N°›</a:t>
            </a:fld>
            <a:endParaRPr lang="en-US" dirty="0"/>
          </a:p>
        </p:txBody>
      </p:sp>
    </p:spTree>
    <p:extLst>
      <p:ext uri="{BB962C8B-B14F-4D97-AF65-F5344CB8AC3E}">
        <p14:creationId xmlns:p14="http://schemas.microsoft.com/office/powerpoint/2010/main" val="294012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p:cNvSpPr/>
          <p:nvPr userDrawn="1"/>
        </p:nvSpPr>
        <p:spPr>
          <a:xfrm>
            <a:off x="37380673" y="0"/>
            <a:ext cx="1024128" cy="38404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3" dirty="0"/>
          </a:p>
        </p:txBody>
      </p:sp>
      <p:sp>
        <p:nvSpPr>
          <p:cNvPr id="15" name="Rectangle 14"/>
          <p:cNvSpPr/>
          <p:nvPr userDrawn="1"/>
        </p:nvSpPr>
        <p:spPr>
          <a:xfrm>
            <a:off x="0" y="0"/>
            <a:ext cx="1024128" cy="38404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3" dirty="0"/>
          </a:p>
        </p:txBody>
      </p:sp>
      <p:sp>
        <p:nvSpPr>
          <p:cNvPr id="16" name="Rectangle 15"/>
          <p:cNvSpPr/>
          <p:nvPr userDrawn="1"/>
        </p:nvSpPr>
        <p:spPr>
          <a:xfrm>
            <a:off x="0" y="0"/>
            <a:ext cx="38404800" cy="43641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3" dirty="0"/>
          </a:p>
        </p:txBody>
      </p:sp>
      <p:sp>
        <p:nvSpPr>
          <p:cNvPr id="17" name="Rectangle 16"/>
          <p:cNvSpPr/>
          <p:nvPr userDrawn="1"/>
        </p:nvSpPr>
        <p:spPr>
          <a:xfrm>
            <a:off x="0" y="34040618"/>
            <a:ext cx="38404800" cy="43641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3" dirty="0"/>
          </a:p>
        </p:txBody>
      </p:sp>
      <p:sp>
        <p:nvSpPr>
          <p:cNvPr id="19" name="Instructions"/>
          <p:cNvSpPr/>
          <p:nvPr userDrawn="1"/>
        </p:nvSpPr>
        <p:spPr>
          <a:xfrm>
            <a:off x="-19202400" y="0"/>
            <a:ext cx="17922240" cy="38404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3921" tIns="213921" rIns="213921" bIns="21392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46"/>
              </a:spcAft>
            </a:pPr>
            <a:r>
              <a:rPr lang="en-US" sz="8235" dirty="0">
                <a:solidFill>
                  <a:srgbClr val="7F7F7F"/>
                </a:solidFill>
                <a:latin typeface="Calibri" pitchFamily="34" charset="0"/>
                <a:cs typeface="Calibri" panose="020F0502020204030204" pitchFamily="34" charset="0"/>
              </a:rPr>
              <a:t>Poster Print Size:</a:t>
            </a:r>
            <a:endParaRPr sz="8235" dirty="0">
              <a:solidFill>
                <a:srgbClr val="7F7F7F"/>
              </a:solidFill>
              <a:latin typeface="Calibri" pitchFamily="34" charset="0"/>
              <a:cs typeface="Calibri" panose="020F0502020204030204" pitchFamily="34" charset="0"/>
            </a:endParaRPr>
          </a:p>
          <a:p>
            <a:pPr lvl="0">
              <a:spcBef>
                <a:spcPts val="0"/>
              </a:spcBef>
              <a:spcAft>
                <a:spcPts val="2246"/>
              </a:spcAft>
            </a:pPr>
            <a:r>
              <a:rPr lang="en-US" sz="5615" dirty="0">
                <a:solidFill>
                  <a:srgbClr val="7F7F7F"/>
                </a:solidFill>
                <a:latin typeface="Calibri" pitchFamily="34" charset="0"/>
                <a:cs typeface="Calibri" panose="020F0502020204030204" pitchFamily="34" charset="0"/>
              </a:rPr>
              <a:t>This poster template is 44” high by 30” wide but can be used to print any size poster with a similar aspect ratio.</a:t>
            </a:r>
          </a:p>
          <a:p>
            <a:pPr lvl="0">
              <a:spcBef>
                <a:spcPts val="0"/>
              </a:spcBef>
              <a:spcAft>
                <a:spcPts val="2246"/>
              </a:spcAft>
            </a:pPr>
            <a:r>
              <a:rPr lang="en-US" sz="8235" dirty="0">
                <a:solidFill>
                  <a:srgbClr val="7F7F7F"/>
                </a:solidFill>
                <a:latin typeface="Calibri" pitchFamily="34" charset="0"/>
                <a:cs typeface="Calibri" panose="020F0502020204030204" pitchFamily="34" charset="0"/>
              </a:rPr>
              <a:t>Placeholders</a:t>
            </a:r>
            <a:r>
              <a:rPr sz="8235" dirty="0">
                <a:solidFill>
                  <a:srgbClr val="7F7F7F"/>
                </a:solidFill>
                <a:latin typeface="Calibri" pitchFamily="34" charset="0"/>
                <a:cs typeface="Calibri" panose="020F0502020204030204" pitchFamily="34" charset="0"/>
              </a:rPr>
              <a:t>:</a:t>
            </a:r>
          </a:p>
          <a:p>
            <a:pPr lvl="0">
              <a:spcBef>
                <a:spcPts val="0"/>
              </a:spcBef>
              <a:spcAft>
                <a:spcPts val="2246"/>
              </a:spcAft>
            </a:pPr>
            <a:r>
              <a:rPr sz="5615" dirty="0">
                <a:solidFill>
                  <a:srgbClr val="7F7F7F"/>
                </a:solidFill>
                <a:latin typeface="Calibri" pitchFamily="34" charset="0"/>
                <a:cs typeface="Calibri" panose="020F0502020204030204" pitchFamily="34" charset="0"/>
              </a:rPr>
              <a:t>The </a:t>
            </a:r>
            <a:r>
              <a:rPr lang="en-US" sz="5615" dirty="0">
                <a:solidFill>
                  <a:srgbClr val="7F7F7F"/>
                </a:solidFill>
                <a:latin typeface="Calibri" pitchFamily="34" charset="0"/>
                <a:cs typeface="Calibri" panose="020F0502020204030204" pitchFamily="34" charset="0"/>
              </a:rPr>
              <a:t>various elements included</a:t>
            </a:r>
            <a:r>
              <a:rPr sz="5615" dirty="0">
                <a:solidFill>
                  <a:srgbClr val="7F7F7F"/>
                </a:solidFill>
                <a:latin typeface="Calibri" pitchFamily="34" charset="0"/>
                <a:cs typeface="Calibri" panose="020F0502020204030204" pitchFamily="34" charset="0"/>
              </a:rPr>
              <a:t> in this </a:t>
            </a:r>
            <a:r>
              <a:rPr lang="en-US" sz="5615" dirty="0">
                <a:solidFill>
                  <a:srgbClr val="7F7F7F"/>
                </a:solidFill>
                <a:latin typeface="Calibri" pitchFamily="34" charset="0"/>
                <a:cs typeface="Calibri" panose="020F0502020204030204" pitchFamily="34" charset="0"/>
              </a:rPr>
              <a:t>poster are ones</a:t>
            </a:r>
            <a:r>
              <a:rPr lang="en-US" sz="5615" baseline="0" dirty="0">
                <a:solidFill>
                  <a:srgbClr val="7F7F7F"/>
                </a:solidFill>
                <a:latin typeface="Calibri" pitchFamily="34" charset="0"/>
                <a:cs typeface="Calibri" panose="020F0502020204030204" pitchFamily="34" charset="0"/>
              </a:rPr>
              <a:t> we often see in medical, research, and scientific posters.</a:t>
            </a:r>
            <a:r>
              <a:rPr sz="5615" dirty="0">
                <a:solidFill>
                  <a:srgbClr val="7F7F7F"/>
                </a:solidFill>
                <a:latin typeface="Calibri" pitchFamily="34" charset="0"/>
                <a:cs typeface="Calibri" panose="020F0502020204030204" pitchFamily="34" charset="0"/>
              </a:rPr>
              <a:t> </a:t>
            </a:r>
            <a:r>
              <a:rPr lang="en-US" sz="5615" dirty="0">
                <a:solidFill>
                  <a:srgbClr val="7F7F7F"/>
                </a:solidFill>
                <a:latin typeface="Calibri" pitchFamily="34" charset="0"/>
                <a:cs typeface="Calibri" panose="020F0502020204030204" pitchFamily="34" charset="0"/>
              </a:rPr>
              <a:t>Feel</a:t>
            </a:r>
            <a:r>
              <a:rPr lang="en-US" sz="5615"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246"/>
              </a:spcAft>
            </a:pPr>
            <a:r>
              <a:rPr lang="en-US" sz="8235" dirty="0">
                <a:solidFill>
                  <a:srgbClr val="7F7F7F"/>
                </a:solidFill>
                <a:latin typeface="Calibri" pitchFamily="34" charset="0"/>
                <a:cs typeface="Calibri" panose="020F0502020204030204" pitchFamily="34" charset="0"/>
              </a:rPr>
              <a:t>Image</a:t>
            </a:r>
            <a:r>
              <a:rPr lang="en-US" sz="8235" baseline="0" dirty="0">
                <a:solidFill>
                  <a:srgbClr val="7F7F7F"/>
                </a:solidFill>
                <a:latin typeface="Calibri" pitchFamily="34" charset="0"/>
                <a:cs typeface="Calibri" panose="020F0502020204030204" pitchFamily="34" charset="0"/>
              </a:rPr>
              <a:t> Quality</a:t>
            </a:r>
            <a:r>
              <a:rPr lang="en-US" sz="8235" dirty="0">
                <a:solidFill>
                  <a:srgbClr val="7F7F7F"/>
                </a:solidFill>
                <a:latin typeface="Calibri" pitchFamily="34" charset="0"/>
                <a:cs typeface="Calibri" panose="020F0502020204030204" pitchFamily="34" charset="0"/>
              </a:rPr>
              <a:t>:</a:t>
            </a:r>
          </a:p>
          <a:p>
            <a:pPr lvl="0">
              <a:spcBef>
                <a:spcPts val="0"/>
              </a:spcBef>
              <a:spcAft>
                <a:spcPts val="2246"/>
              </a:spcAft>
            </a:pPr>
            <a:r>
              <a:rPr lang="en-US" sz="5615" dirty="0">
                <a:solidFill>
                  <a:srgbClr val="7F7F7F"/>
                </a:solidFill>
                <a:latin typeface="Calibri" pitchFamily="34" charset="0"/>
                <a:cs typeface="Calibri" panose="020F0502020204030204" pitchFamily="34" charset="0"/>
              </a:rPr>
              <a:t>You can place digital photos or logo art in your poster file by selecting the </a:t>
            </a:r>
            <a:r>
              <a:rPr lang="en-US" sz="5615" b="1" dirty="0">
                <a:solidFill>
                  <a:srgbClr val="7F7F7F"/>
                </a:solidFill>
                <a:latin typeface="Calibri" pitchFamily="34" charset="0"/>
                <a:cs typeface="Calibri" panose="020F0502020204030204" pitchFamily="34" charset="0"/>
              </a:rPr>
              <a:t>Insert, Picture</a:t>
            </a:r>
            <a:r>
              <a:rPr lang="en-US" sz="5615"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5615" b="1" dirty="0">
                <a:solidFill>
                  <a:srgbClr val="7F7F7F"/>
                </a:solidFill>
                <a:latin typeface="Calibri" pitchFamily="34" charset="0"/>
                <a:cs typeface="Calibri" panose="020F0502020204030204" pitchFamily="34" charset="0"/>
              </a:rPr>
              <a:t>150-200 pixels per inch in their final printed size</a:t>
            </a:r>
            <a:r>
              <a:rPr lang="en-US" sz="5615" dirty="0">
                <a:solidFill>
                  <a:srgbClr val="7F7F7F"/>
                </a:solidFill>
                <a:latin typeface="Calibri" pitchFamily="34" charset="0"/>
                <a:cs typeface="Calibri" panose="020F0502020204030204" pitchFamily="34" charset="0"/>
              </a:rPr>
              <a:t>. For instance, a 1600 x 1200 pixel</a:t>
            </a:r>
            <a:r>
              <a:rPr lang="en-US" sz="5615" baseline="0" dirty="0">
                <a:solidFill>
                  <a:srgbClr val="7F7F7F"/>
                </a:solidFill>
                <a:latin typeface="Calibri" pitchFamily="34" charset="0"/>
                <a:cs typeface="Calibri" panose="020F0502020204030204" pitchFamily="34" charset="0"/>
              </a:rPr>
              <a:t> photo will usually look fine up to </a:t>
            </a:r>
            <a:r>
              <a:rPr lang="en-US" sz="5615" dirty="0">
                <a:solidFill>
                  <a:srgbClr val="7F7F7F"/>
                </a:solidFill>
                <a:latin typeface="Calibri" pitchFamily="34" charset="0"/>
                <a:cs typeface="Calibri" panose="020F0502020204030204" pitchFamily="34" charset="0"/>
              </a:rPr>
              <a:t>8“-10” wide on your printed poster.</a:t>
            </a:r>
          </a:p>
          <a:p>
            <a:pPr lvl="0">
              <a:spcBef>
                <a:spcPts val="0"/>
              </a:spcBef>
              <a:spcAft>
                <a:spcPts val="2246"/>
              </a:spcAft>
            </a:pPr>
            <a:r>
              <a:rPr lang="en-US" sz="5615"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246"/>
              </a:spcAft>
            </a:pPr>
            <a:r>
              <a:rPr lang="en-US" sz="5615"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246"/>
              </a:spcAft>
            </a:pPr>
            <a:br>
              <a:rPr lang="en-US" sz="4118" dirty="0">
                <a:solidFill>
                  <a:srgbClr val="7F7F7F"/>
                </a:solidFill>
                <a:latin typeface="Calibri" pitchFamily="34" charset="0"/>
                <a:cs typeface="Calibri" panose="020F0502020204030204" pitchFamily="34" charset="0"/>
              </a:rPr>
            </a:br>
            <a:r>
              <a:rPr lang="en-US" sz="4118" dirty="0">
                <a:solidFill>
                  <a:srgbClr val="7F7F7F"/>
                </a:solidFill>
                <a:latin typeface="Calibri" pitchFamily="34" charset="0"/>
                <a:cs typeface="Calibri" panose="020F0502020204030204" pitchFamily="34" charset="0"/>
              </a:rPr>
              <a:t>[This sidebar area does not print.]</a:t>
            </a:r>
          </a:p>
        </p:txBody>
      </p:sp>
      <p:grpSp>
        <p:nvGrpSpPr>
          <p:cNvPr id="20" name="Group 19"/>
          <p:cNvGrpSpPr/>
          <p:nvPr userDrawn="1"/>
        </p:nvGrpSpPr>
        <p:grpSpPr>
          <a:xfrm>
            <a:off x="39684961" y="0"/>
            <a:ext cx="17922240" cy="38404800"/>
            <a:chOff x="33832800" y="0"/>
            <a:chExt cx="12801600" cy="43891200"/>
          </a:xfrm>
        </p:grpSpPr>
        <p:sp>
          <p:nvSpPr>
            <p:cNvPr id="21"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684"/>
                </a:spcAft>
              </a:pPr>
              <a:r>
                <a:rPr lang="en-US" sz="8235" dirty="0">
                  <a:solidFill>
                    <a:schemeClr val="bg1">
                      <a:lumMod val="50000"/>
                    </a:schemeClr>
                  </a:solidFill>
                  <a:latin typeface="Calibri" pitchFamily="34" charset="0"/>
                  <a:cs typeface="Calibri" panose="020F0502020204030204" pitchFamily="34" charset="0"/>
                </a:rPr>
                <a:t>Change</a:t>
              </a:r>
              <a:r>
                <a:rPr lang="en-US" sz="8235" baseline="0" dirty="0">
                  <a:solidFill>
                    <a:schemeClr val="bg1">
                      <a:lumMod val="50000"/>
                    </a:schemeClr>
                  </a:solidFill>
                  <a:latin typeface="Calibri" pitchFamily="34" charset="0"/>
                  <a:cs typeface="Calibri" panose="020F0502020204030204" pitchFamily="34" charset="0"/>
                </a:rPr>
                <a:t> Color Theme</a:t>
              </a:r>
              <a:r>
                <a:rPr lang="en-US" sz="8235" dirty="0">
                  <a:solidFill>
                    <a:schemeClr val="bg1">
                      <a:lumMod val="50000"/>
                    </a:schemeClr>
                  </a:solidFill>
                  <a:latin typeface="Calibri" pitchFamily="34" charset="0"/>
                  <a:cs typeface="Calibri" panose="020F0502020204030204" pitchFamily="34" charset="0"/>
                </a:rPr>
                <a:t>:</a:t>
              </a:r>
              <a:endParaRPr sz="8235" dirty="0">
                <a:solidFill>
                  <a:schemeClr val="bg1">
                    <a:lumMod val="50000"/>
                  </a:schemeClr>
                </a:solidFill>
                <a:latin typeface="Calibri" pitchFamily="34" charset="0"/>
                <a:cs typeface="Calibri" panose="020F0502020204030204" pitchFamily="34" charset="0"/>
              </a:endParaRPr>
            </a:p>
            <a:p>
              <a:pPr lvl="0">
                <a:spcBef>
                  <a:spcPts val="0"/>
                </a:spcBef>
                <a:spcAft>
                  <a:spcPts val="1684"/>
                </a:spcAft>
              </a:pPr>
              <a:r>
                <a:rPr lang="en-US" sz="5615"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5615"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684"/>
                </a:spcAft>
              </a:pPr>
              <a:r>
                <a:rPr lang="en-US" sz="5615" baseline="0" dirty="0">
                  <a:solidFill>
                    <a:schemeClr val="bg1">
                      <a:lumMod val="50000"/>
                    </a:schemeClr>
                  </a:solidFill>
                  <a:latin typeface="Calibri" pitchFamily="34" charset="0"/>
                  <a:cs typeface="Calibri" panose="020F0502020204030204" pitchFamily="34" charset="0"/>
                </a:rPr>
                <a:t>To change the color theme, select the </a:t>
              </a:r>
              <a:r>
                <a:rPr lang="en-US" sz="5615" b="1" baseline="0" dirty="0">
                  <a:solidFill>
                    <a:schemeClr val="bg1">
                      <a:lumMod val="50000"/>
                    </a:schemeClr>
                  </a:solidFill>
                  <a:latin typeface="Calibri" pitchFamily="34" charset="0"/>
                  <a:cs typeface="Calibri" panose="020F0502020204030204" pitchFamily="34" charset="0"/>
                </a:rPr>
                <a:t>Design</a:t>
              </a:r>
              <a:r>
                <a:rPr lang="en-US" sz="5615" baseline="0" dirty="0">
                  <a:solidFill>
                    <a:schemeClr val="bg1">
                      <a:lumMod val="50000"/>
                    </a:schemeClr>
                  </a:solidFill>
                  <a:latin typeface="Calibri" pitchFamily="34" charset="0"/>
                  <a:cs typeface="Calibri" panose="020F0502020204030204" pitchFamily="34" charset="0"/>
                </a:rPr>
                <a:t> tab, then select the </a:t>
              </a:r>
              <a:r>
                <a:rPr lang="en-US" sz="5615" b="1" baseline="0" dirty="0">
                  <a:solidFill>
                    <a:schemeClr val="bg1">
                      <a:lumMod val="50000"/>
                    </a:schemeClr>
                  </a:solidFill>
                  <a:latin typeface="Calibri" pitchFamily="34" charset="0"/>
                  <a:cs typeface="Calibri" panose="020F0502020204030204" pitchFamily="34" charset="0"/>
                </a:rPr>
                <a:t>Colors</a:t>
              </a:r>
              <a:r>
                <a:rPr lang="en-US" sz="5615"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684"/>
                </a:spcAft>
              </a:pPr>
              <a:endParaRPr lang="en-US" sz="561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84"/>
                </a:spcAft>
              </a:pPr>
              <a:endParaRPr lang="en-US" sz="561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84"/>
                </a:spcAft>
              </a:pPr>
              <a:endParaRPr lang="en-US" sz="561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84"/>
                </a:spcAft>
              </a:pPr>
              <a:endParaRPr lang="en-US" sz="561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84"/>
                </a:spcAft>
              </a:pPr>
              <a:endParaRPr lang="en-US" sz="561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84"/>
                </a:spcAft>
              </a:pPr>
              <a:endParaRPr lang="en-US" sz="561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84"/>
                </a:spcAft>
              </a:pPr>
              <a:endParaRPr lang="en-US" sz="561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84"/>
                </a:spcAft>
              </a:pPr>
              <a:endParaRPr lang="en-US" sz="561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84"/>
                </a:spcAft>
              </a:pPr>
              <a:endParaRPr lang="en-US" sz="561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84"/>
                </a:spcAft>
              </a:pPr>
              <a:r>
                <a:rPr lang="en-US" sz="5615"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684"/>
                </a:spcAft>
              </a:pPr>
              <a:r>
                <a:rPr lang="en-US" sz="8235"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684"/>
                </a:spcAft>
              </a:pPr>
              <a:r>
                <a:rPr lang="en-US" sz="5615" dirty="0">
                  <a:solidFill>
                    <a:schemeClr val="bg1">
                      <a:lumMod val="50000"/>
                    </a:schemeClr>
                  </a:solidFill>
                  <a:latin typeface="Calibri" pitchFamily="34" charset="0"/>
                  <a:cs typeface="Calibri" panose="020F0502020204030204" pitchFamily="34" charset="0"/>
                </a:rPr>
                <a:t>Once your poster file is ready, visit</a:t>
              </a:r>
              <a:r>
                <a:rPr lang="en-US" sz="5615" baseline="0" dirty="0">
                  <a:solidFill>
                    <a:schemeClr val="bg1">
                      <a:lumMod val="50000"/>
                    </a:schemeClr>
                  </a:solidFill>
                  <a:latin typeface="Calibri" pitchFamily="34" charset="0"/>
                  <a:cs typeface="Calibri" panose="020F0502020204030204" pitchFamily="34" charset="0"/>
                </a:rPr>
                <a:t> </a:t>
              </a:r>
              <a:r>
                <a:rPr lang="en-US" sz="5615" b="1" baseline="0" dirty="0">
                  <a:solidFill>
                    <a:schemeClr val="bg1">
                      <a:lumMod val="50000"/>
                    </a:schemeClr>
                  </a:solidFill>
                  <a:latin typeface="Calibri" pitchFamily="34" charset="0"/>
                  <a:cs typeface="Calibri" panose="020F0502020204030204" pitchFamily="34" charset="0"/>
                </a:rPr>
                <a:t>www.genigraphics.com</a:t>
              </a:r>
              <a:r>
                <a:rPr lang="en-US" sz="5615"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684"/>
                </a:spcAft>
              </a:pPr>
              <a:r>
                <a:rPr lang="en-US" sz="5615"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1684"/>
                </a:spcAft>
              </a:pPr>
              <a:endParaRPr lang="en-US" sz="5615"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1684"/>
                </a:spcAft>
              </a:pPr>
              <a:r>
                <a:rPr lang="en-US" sz="5615" baseline="0" dirty="0">
                  <a:solidFill>
                    <a:schemeClr val="bg1">
                      <a:lumMod val="50000"/>
                    </a:schemeClr>
                  </a:solidFill>
                  <a:latin typeface="Calibri" pitchFamily="34" charset="0"/>
                  <a:cs typeface="Calibri" panose="020F0502020204030204" pitchFamily="34" charset="0"/>
                </a:rPr>
                <a:t>US and Canada:  1-800-790-4001</a:t>
              </a:r>
              <a:br>
                <a:rPr lang="en-US" sz="5615" baseline="0" dirty="0">
                  <a:solidFill>
                    <a:schemeClr val="bg1">
                      <a:lumMod val="50000"/>
                    </a:schemeClr>
                  </a:solidFill>
                  <a:latin typeface="Calibri" pitchFamily="34" charset="0"/>
                  <a:cs typeface="Calibri" panose="020F0502020204030204" pitchFamily="34" charset="0"/>
                </a:rPr>
              </a:br>
              <a:r>
                <a:rPr lang="en-US" sz="5615"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1684"/>
                </a:spcAft>
              </a:pPr>
              <a:br>
                <a:rPr lang="en-US" sz="4118" dirty="0">
                  <a:solidFill>
                    <a:schemeClr val="bg1">
                      <a:lumMod val="50000"/>
                    </a:schemeClr>
                  </a:solidFill>
                  <a:latin typeface="Calibri" pitchFamily="34" charset="0"/>
                  <a:cs typeface="Calibri" panose="020F0502020204030204" pitchFamily="34" charset="0"/>
                </a:rPr>
              </a:br>
              <a:r>
                <a:rPr lang="en-US" sz="4118" dirty="0">
                  <a:solidFill>
                    <a:schemeClr val="bg1">
                      <a:lumMod val="50000"/>
                    </a:schemeClr>
                  </a:solidFill>
                  <a:latin typeface="Calibri" pitchFamily="34" charset="0"/>
                  <a:cs typeface="Calibri" panose="020F0502020204030204" pitchFamily="34" charset="0"/>
                </a:rPr>
                <a:t>[This sidebar area does not print.]</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8977745"/>
              <a:ext cx="11904515" cy="10246927"/>
            </a:xfrm>
            <a:prstGeom prst="rect">
              <a:avLst/>
            </a:prstGeom>
          </p:spPr>
        </p:pic>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723841" y="38113854"/>
            <a:ext cx="7416409" cy="177477"/>
          </a:xfrm>
          <a:prstGeom prst="rect">
            <a:avLst/>
          </a:prstGeom>
        </p:spPr>
      </p:pic>
    </p:spTree>
    <p:extLst>
      <p:ext uri="{BB962C8B-B14F-4D97-AF65-F5344CB8AC3E}">
        <p14:creationId xmlns:p14="http://schemas.microsoft.com/office/powerpoint/2010/main" val="146469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6/8/25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‹N°›</a:t>
            </a:fld>
            <a:endParaRPr lang="en-US" dirty="0"/>
          </a:p>
        </p:txBody>
      </p:sp>
    </p:spTree>
    <p:extLst>
      <p:ext uri="{BB962C8B-B14F-4D97-AF65-F5344CB8AC3E}">
        <p14:creationId xmlns:p14="http://schemas.microsoft.com/office/powerpoint/2010/main" val="376433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9574541"/>
            <a:ext cx="33124140" cy="15975327"/>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5701001"/>
            <a:ext cx="33124140" cy="840104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5D6BDF-9D0E-4E2B-85B8-D8F4790360C9}" type="datetimeFigureOut">
              <a:rPr lang="en-US" smtClean="0"/>
              <a:t>6/8/25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‹N°›</a:t>
            </a:fld>
            <a:endParaRPr lang="en-US" dirty="0"/>
          </a:p>
        </p:txBody>
      </p:sp>
    </p:spTree>
    <p:extLst>
      <p:ext uri="{BB962C8B-B14F-4D97-AF65-F5344CB8AC3E}">
        <p14:creationId xmlns:p14="http://schemas.microsoft.com/office/powerpoint/2010/main" val="28344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5D6BDF-9D0E-4E2B-85B8-D8F4790360C9}" type="datetimeFigureOut">
              <a:rPr lang="en-US" smtClean="0"/>
              <a:t>6/8/25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‹N°›</a:t>
            </a:fld>
            <a:endParaRPr lang="en-US" dirty="0"/>
          </a:p>
        </p:txBody>
      </p:sp>
    </p:spTree>
    <p:extLst>
      <p:ext uri="{BB962C8B-B14F-4D97-AF65-F5344CB8AC3E}">
        <p14:creationId xmlns:p14="http://schemas.microsoft.com/office/powerpoint/2010/main" val="247917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044708"/>
            <a:ext cx="3312414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9414513"/>
            <a:ext cx="16247028"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4028420"/>
            <a:ext cx="1624702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9414513"/>
            <a:ext cx="16327042"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5D6BDF-9D0E-4E2B-85B8-D8F4790360C9}" type="datetimeFigureOut">
              <a:rPr lang="en-US" smtClean="0"/>
              <a:t>6/8/25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B075EA-769C-4ECD-B48E-D6FCDC24F876}" type="slidenum">
              <a:rPr lang="en-US" smtClean="0"/>
              <a:t>‹N°›</a:t>
            </a:fld>
            <a:endParaRPr lang="en-US" dirty="0"/>
          </a:p>
        </p:txBody>
      </p:sp>
    </p:spTree>
    <p:extLst>
      <p:ext uri="{BB962C8B-B14F-4D97-AF65-F5344CB8AC3E}">
        <p14:creationId xmlns:p14="http://schemas.microsoft.com/office/powerpoint/2010/main" val="3737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5D6BDF-9D0E-4E2B-85B8-D8F4790360C9}" type="datetimeFigureOut">
              <a:rPr lang="en-US" smtClean="0"/>
              <a:t>6/8/25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B075EA-769C-4ECD-B48E-D6FCDC24F876}" type="slidenum">
              <a:rPr lang="en-US" smtClean="0"/>
              <a:t>‹N°›</a:t>
            </a:fld>
            <a:endParaRPr lang="en-US" dirty="0"/>
          </a:p>
        </p:txBody>
      </p:sp>
    </p:spTree>
    <p:extLst>
      <p:ext uri="{BB962C8B-B14F-4D97-AF65-F5344CB8AC3E}">
        <p14:creationId xmlns:p14="http://schemas.microsoft.com/office/powerpoint/2010/main" val="44754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D6BDF-9D0E-4E2B-85B8-D8F4790360C9}" type="datetimeFigureOut">
              <a:rPr lang="en-US" smtClean="0"/>
              <a:t>6/8/25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B075EA-769C-4ECD-B48E-D6FCDC24F876}" type="slidenum">
              <a:rPr lang="en-US" smtClean="0"/>
              <a:t>‹N°›</a:t>
            </a:fld>
            <a:endParaRPr lang="en-US" dirty="0"/>
          </a:p>
        </p:txBody>
      </p:sp>
    </p:spTree>
    <p:extLst>
      <p:ext uri="{BB962C8B-B14F-4D97-AF65-F5344CB8AC3E}">
        <p14:creationId xmlns:p14="http://schemas.microsoft.com/office/powerpoint/2010/main" val="212146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5529588"/>
            <a:ext cx="19442430" cy="272923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85D6BDF-9D0E-4E2B-85B8-D8F4790360C9}" type="datetimeFigureOut">
              <a:rPr lang="en-US" smtClean="0"/>
              <a:t>6/8/25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‹N°›</a:t>
            </a:fld>
            <a:endParaRPr lang="en-US" dirty="0"/>
          </a:p>
        </p:txBody>
      </p:sp>
    </p:spTree>
    <p:extLst>
      <p:ext uri="{BB962C8B-B14F-4D97-AF65-F5344CB8AC3E}">
        <p14:creationId xmlns:p14="http://schemas.microsoft.com/office/powerpoint/2010/main" val="177030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5529588"/>
            <a:ext cx="19442430" cy="272923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85D6BDF-9D0E-4E2B-85B8-D8F4790360C9}" type="datetimeFigureOut">
              <a:rPr lang="en-US" smtClean="0"/>
              <a:t>6/8/25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‹N°›</a:t>
            </a:fld>
            <a:endParaRPr lang="en-US" dirty="0"/>
          </a:p>
        </p:txBody>
      </p:sp>
    </p:spTree>
    <p:extLst>
      <p:ext uri="{BB962C8B-B14F-4D97-AF65-F5344CB8AC3E}">
        <p14:creationId xmlns:p14="http://schemas.microsoft.com/office/powerpoint/2010/main" val="169884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044708"/>
            <a:ext cx="3312414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5595568"/>
            <a:ext cx="8641080" cy="2044700"/>
          </a:xfrm>
          <a:prstGeom prst="rect">
            <a:avLst/>
          </a:prstGeom>
        </p:spPr>
        <p:txBody>
          <a:bodyPr vert="horz" lIns="91440" tIns="45720" rIns="91440" bIns="45720" rtlCol="0" anchor="ctr"/>
          <a:lstStyle>
            <a:lvl1pPr algn="l">
              <a:defRPr sz="5040">
                <a:solidFill>
                  <a:schemeClr val="tx1">
                    <a:tint val="75000"/>
                  </a:schemeClr>
                </a:solidFill>
              </a:defRPr>
            </a:lvl1pPr>
          </a:lstStyle>
          <a:p>
            <a:fld id="{985D6BDF-9D0E-4E2B-85B8-D8F4790360C9}" type="datetimeFigureOut">
              <a:rPr lang="en-US" smtClean="0"/>
              <a:t>6/8/25</a:t>
            </a:fld>
            <a:endParaRPr lang="en-US" dirty="0"/>
          </a:p>
        </p:txBody>
      </p:sp>
      <p:sp>
        <p:nvSpPr>
          <p:cNvPr id="5" name="Footer Placeholder 4"/>
          <p:cNvSpPr>
            <a:spLocks noGrp="1"/>
          </p:cNvSpPr>
          <p:nvPr>
            <p:ph type="ftr" sz="quarter" idx="3"/>
          </p:nvPr>
        </p:nvSpPr>
        <p:spPr>
          <a:xfrm>
            <a:off x="12721590" y="35595568"/>
            <a:ext cx="12961620" cy="20447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123390" y="35595568"/>
            <a:ext cx="8641080" cy="2044700"/>
          </a:xfrm>
          <a:prstGeom prst="rect">
            <a:avLst/>
          </a:prstGeom>
        </p:spPr>
        <p:txBody>
          <a:bodyPr vert="horz" lIns="91440" tIns="45720" rIns="91440" bIns="45720" rtlCol="0" anchor="ctr"/>
          <a:lstStyle>
            <a:lvl1pPr algn="r">
              <a:defRPr sz="5040">
                <a:solidFill>
                  <a:schemeClr val="tx1">
                    <a:tint val="75000"/>
                  </a:schemeClr>
                </a:solidFill>
              </a:defRPr>
            </a:lvl1pPr>
          </a:lstStyle>
          <a:p>
            <a:fld id="{FBB075EA-769C-4ECD-B48E-D6FCDC24F876}" type="slidenum">
              <a:rPr lang="en-US" smtClean="0"/>
              <a:t>‹N°›</a:t>
            </a:fld>
            <a:endParaRPr lang="en-US" dirty="0"/>
          </a:p>
        </p:txBody>
      </p:sp>
    </p:spTree>
    <p:extLst>
      <p:ext uri="{BB962C8B-B14F-4D97-AF65-F5344CB8AC3E}">
        <p14:creationId xmlns:p14="http://schemas.microsoft.com/office/powerpoint/2010/main" val="26851440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22"/>
          <p:cNvSpPr txBox="1">
            <a:spLocks noChangeArrowheads="1"/>
          </p:cNvSpPr>
          <p:nvPr/>
        </p:nvSpPr>
        <p:spPr bwMode="auto">
          <a:xfrm>
            <a:off x="2588499" y="1396458"/>
            <a:ext cx="31874261" cy="136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568" tIns="171137" rIns="85568" bIns="85568"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7200" b="1" dirty="0">
                <a:solidFill>
                  <a:schemeClr val="bg1"/>
                </a:solidFill>
                <a:latin typeface="+mn-lt"/>
              </a:rPr>
              <a:t>Is MESNA Safe in Middle Ear Surgeries? An Animal Study</a:t>
            </a:r>
          </a:p>
        </p:txBody>
      </p:sp>
      <p:sp>
        <p:nvSpPr>
          <p:cNvPr id="40" name="Text Box 123"/>
          <p:cNvSpPr txBox="1">
            <a:spLocks noChangeArrowheads="1"/>
          </p:cNvSpPr>
          <p:nvPr/>
        </p:nvSpPr>
        <p:spPr bwMode="auto">
          <a:xfrm>
            <a:off x="4584758" y="2792230"/>
            <a:ext cx="28469357" cy="144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568" tIns="85568" rIns="85568" bIns="85568"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118" dirty="0">
                <a:solidFill>
                  <a:schemeClr val="bg1"/>
                </a:solidFill>
                <a:latin typeface="+mn-lt"/>
              </a:rPr>
              <a:t>Inabat Yermesheva MD; Ostap Orishchak MD; Tall Hady MD; Emily Kay-Rivest MD; Karina Théorêt MSc; Kevork </a:t>
            </a:r>
            <a:r>
              <a:rPr lang="en-US" sz="4118" dirty="0" err="1">
                <a:solidFill>
                  <a:schemeClr val="bg1"/>
                </a:solidFill>
                <a:latin typeface="+mn-lt"/>
              </a:rPr>
              <a:t>Atamyan</a:t>
            </a:r>
            <a:r>
              <a:rPr lang="en-US" sz="4118" dirty="0">
                <a:solidFill>
                  <a:schemeClr val="bg1"/>
                </a:solidFill>
                <a:latin typeface="+mn-lt"/>
              </a:rPr>
              <a:t> MS; Sam Daniel MD, MDCM</a:t>
            </a:r>
          </a:p>
        </p:txBody>
      </p:sp>
      <p:sp>
        <p:nvSpPr>
          <p:cNvPr id="41" name="TextBox 40"/>
          <p:cNvSpPr txBox="1"/>
          <p:nvPr/>
        </p:nvSpPr>
        <p:spPr>
          <a:xfrm>
            <a:off x="1628805" y="34850584"/>
            <a:ext cx="6410025" cy="2246769"/>
          </a:xfrm>
          <a:prstGeom prst="rect">
            <a:avLst/>
          </a:prstGeom>
          <a:noFill/>
        </p:spPr>
        <p:txBody>
          <a:bodyPr wrap="none" rtlCol="0">
            <a:spAutoFit/>
          </a:bodyPr>
          <a:lstStyle/>
          <a:p>
            <a:r>
              <a:rPr lang="en-US" sz="2800" dirty="0"/>
              <a:t>Inabat Yermesheva, MD</a:t>
            </a:r>
          </a:p>
          <a:p>
            <a:r>
              <a:rPr lang="en-US" sz="2800" dirty="0"/>
              <a:t>McGill Otolaryngology Sciences Laboratory</a:t>
            </a:r>
          </a:p>
          <a:p>
            <a:r>
              <a:rPr lang="en-US" sz="2800" dirty="0"/>
              <a:t>McGill University, Montreal, QC, Canada</a:t>
            </a:r>
          </a:p>
          <a:p>
            <a:r>
              <a:rPr lang="en-US" sz="2800" dirty="0" err="1"/>
              <a:t>inabat.yermesheva@mail.mcgill.ca</a:t>
            </a:r>
            <a:endParaRPr lang="en-US" sz="2800" dirty="0"/>
          </a:p>
          <a:p>
            <a:r>
              <a:rPr lang="en-US" sz="2800" dirty="0"/>
              <a:t>(514) 290 56 96</a:t>
            </a:r>
          </a:p>
        </p:txBody>
      </p:sp>
      <p:sp>
        <p:nvSpPr>
          <p:cNvPr id="42" name="TextBox 41"/>
          <p:cNvSpPr txBox="1"/>
          <p:nvPr/>
        </p:nvSpPr>
        <p:spPr>
          <a:xfrm>
            <a:off x="1628805" y="34095708"/>
            <a:ext cx="5611096" cy="784830"/>
          </a:xfrm>
          <a:prstGeom prst="rect">
            <a:avLst/>
          </a:prstGeom>
          <a:noFill/>
        </p:spPr>
        <p:txBody>
          <a:bodyPr wrap="square" rtlCol="0">
            <a:spAutoFit/>
          </a:bodyPr>
          <a:lstStyle/>
          <a:p>
            <a:r>
              <a:rPr lang="en-US" sz="4500" b="1" dirty="0"/>
              <a:t>Presenting author</a:t>
            </a:r>
          </a:p>
        </p:txBody>
      </p:sp>
      <p:sp>
        <p:nvSpPr>
          <p:cNvPr id="43" name="TextBox 42"/>
          <p:cNvSpPr txBox="1"/>
          <p:nvPr/>
        </p:nvSpPr>
        <p:spPr>
          <a:xfrm>
            <a:off x="7987307" y="34831058"/>
            <a:ext cx="20683310" cy="2901759"/>
          </a:xfrm>
          <a:prstGeom prst="rect">
            <a:avLst/>
          </a:prstGeom>
          <a:noFill/>
        </p:spPr>
        <p:txBody>
          <a:bodyPr wrap="square" tIns="85568" bIns="85568" numCol="1" spcCol="457200" rtlCol="0">
            <a:spAutoFit/>
          </a:bodyPr>
          <a:lstStyle/>
          <a:p>
            <a:pPr algn="just">
              <a:spcAft>
                <a:spcPts val="8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CA" sz="1800" kern="100" dirty="0">
              <a:solidFill>
                <a:srgbClr val="212121"/>
              </a:solidFill>
              <a:effectLst/>
              <a:ea typeface="Times New Roman" panose="02020603050405020304" pitchFamily="18" charset="0"/>
              <a:cs typeface="Times New Roman" panose="02020603050405020304" pitchFamily="18" charset="0"/>
            </a:endParaRPr>
          </a:p>
          <a:p>
            <a:pPr algn="just">
              <a:spcAft>
                <a:spcPts val="8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CA" sz="1800" kern="100" dirty="0">
                <a:solidFill>
                  <a:srgbClr val="212121"/>
                </a:solidFill>
                <a:effectLst/>
                <a:ea typeface="Times New Roman" panose="02020603050405020304" pitchFamily="18" charset="0"/>
                <a:cs typeface="Times New Roman" panose="02020603050405020304" pitchFamily="18" charset="0"/>
              </a:rPr>
              <a:t>1. Eren SB, Dogan R, Vural </a:t>
            </a:r>
            <a:r>
              <a:rPr lang="en-CA" sz="1800" kern="100" dirty="0" err="1">
                <a:solidFill>
                  <a:srgbClr val="212121"/>
                </a:solidFill>
                <a:effectLst/>
                <a:ea typeface="Times New Roman" panose="02020603050405020304" pitchFamily="18" charset="0"/>
                <a:cs typeface="Times New Roman" panose="02020603050405020304" pitchFamily="18" charset="0"/>
              </a:rPr>
              <a:t>Ö</a:t>
            </a:r>
            <a:r>
              <a:rPr lang="en-CA" sz="1800" kern="100" dirty="0">
                <a:solidFill>
                  <a:srgbClr val="212121"/>
                </a:solidFill>
                <a:effectLst/>
                <a:ea typeface="Times New Roman" panose="02020603050405020304" pitchFamily="18" charset="0"/>
                <a:cs typeface="Times New Roman" panose="02020603050405020304" pitchFamily="18" charset="0"/>
              </a:rPr>
              <a:t>, et al. Use of Mesna in the treatment of ossicular chain fixation related to tympanosclerosis; prospective, clinical study. </a:t>
            </a:r>
            <a:r>
              <a:rPr lang="en-CA" sz="1800" i="1" kern="100" dirty="0">
                <a:solidFill>
                  <a:srgbClr val="212121"/>
                </a:solidFill>
                <a:effectLst/>
                <a:ea typeface="Times New Roman" panose="02020603050405020304" pitchFamily="18" charset="0"/>
                <a:cs typeface="Times New Roman" panose="02020603050405020304" pitchFamily="18" charset="0"/>
              </a:rPr>
              <a:t>Am J </a:t>
            </a:r>
            <a:r>
              <a:rPr lang="en-CA" sz="1800" i="1" kern="100" dirty="0" err="1">
                <a:solidFill>
                  <a:srgbClr val="212121"/>
                </a:solidFill>
                <a:effectLst/>
                <a:ea typeface="Times New Roman" panose="02020603050405020304" pitchFamily="18" charset="0"/>
                <a:cs typeface="Times New Roman" panose="02020603050405020304" pitchFamily="18" charset="0"/>
              </a:rPr>
              <a:t>Otolaryngol</a:t>
            </a:r>
            <a:r>
              <a:rPr lang="en-CA" sz="1800" kern="100" dirty="0">
                <a:solidFill>
                  <a:srgbClr val="212121"/>
                </a:solidFill>
                <a:effectLst/>
                <a:ea typeface="Times New Roman" panose="02020603050405020304" pitchFamily="18" charset="0"/>
                <a:cs typeface="Times New Roman" panose="02020603050405020304" pitchFamily="18" charset="0"/>
              </a:rPr>
              <a:t>. 2020;41(4):102506. </a:t>
            </a:r>
            <a:r>
              <a:rPr lang="en-CA" sz="1800" kern="100" dirty="0" err="1">
                <a:solidFill>
                  <a:srgbClr val="212121"/>
                </a:solidFill>
                <a:effectLst/>
                <a:ea typeface="Times New Roman" panose="02020603050405020304" pitchFamily="18" charset="0"/>
                <a:cs typeface="Times New Roman" panose="02020603050405020304" pitchFamily="18" charset="0"/>
              </a:rPr>
              <a:t>doi</a:t>
            </a:r>
            <a:r>
              <a:rPr lang="en-CA" sz="1800" kern="100" dirty="0">
                <a:solidFill>
                  <a:srgbClr val="212121"/>
                </a:solidFill>
                <a:effectLst/>
                <a:ea typeface="Times New Roman" panose="02020603050405020304" pitchFamily="18" charset="0"/>
                <a:cs typeface="Times New Roman" panose="02020603050405020304" pitchFamily="18" charset="0"/>
              </a:rPr>
              <a:t>: 10.1016/j.amjoto.2020.102506</a:t>
            </a:r>
            <a:endParaRPr lang="en-CA" sz="1800" kern="100" dirty="0">
              <a:effectLst/>
              <a:ea typeface="Times New Roman" panose="02020603050405020304" pitchFamily="18" charset="0"/>
              <a:cs typeface="Times New Roman" panose="02020603050405020304" pitchFamily="18" charset="0"/>
            </a:endParaRPr>
          </a:p>
          <a:p>
            <a:pPr algn="just">
              <a:spcAft>
                <a:spcPts val="8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CA" sz="1800" kern="100" dirty="0">
                <a:solidFill>
                  <a:srgbClr val="212121"/>
                </a:solidFill>
                <a:effectLst/>
                <a:ea typeface="Times New Roman" panose="02020603050405020304" pitchFamily="18" charset="0"/>
                <a:cs typeface="Times New Roman" panose="02020603050405020304" pitchFamily="18" charset="0"/>
              </a:rPr>
              <a:t> 2. Yilmaz M, </a:t>
            </a:r>
            <a:r>
              <a:rPr lang="en-CA" sz="1800" kern="100" dirty="0" err="1">
                <a:solidFill>
                  <a:srgbClr val="212121"/>
                </a:solidFill>
                <a:effectLst/>
                <a:ea typeface="Times New Roman" panose="02020603050405020304" pitchFamily="18" charset="0"/>
                <a:cs typeface="Times New Roman" panose="02020603050405020304" pitchFamily="18" charset="0"/>
              </a:rPr>
              <a:t>Goksu</a:t>
            </a:r>
            <a:r>
              <a:rPr lang="en-CA" sz="1800" kern="100" dirty="0">
                <a:solidFill>
                  <a:srgbClr val="212121"/>
                </a:solidFill>
                <a:effectLst/>
                <a:ea typeface="Times New Roman" panose="02020603050405020304" pitchFamily="18" charset="0"/>
                <a:cs typeface="Times New Roman" panose="02020603050405020304" pitchFamily="18" charset="0"/>
              </a:rPr>
              <a:t> N, </a:t>
            </a:r>
            <a:r>
              <a:rPr lang="en-CA" sz="1800" kern="100" dirty="0" err="1">
                <a:solidFill>
                  <a:srgbClr val="212121"/>
                </a:solidFill>
                <a:effectLst/>
                <a:ea typeface="Times New Roman" panose="02020603050405020304" pitchFamily="18" charset="0"/>
                <a:cs typeface="Times New Roman" panose="02020603050405020304" pitchFamily="18" charset="0"/>
              </a:rPr>
              <a:t>Bayramoglu</a:t>
            </a:r>
            <a:r>
              <a:rPr lang="en-CA" sz="1800" kern="100" dirty="0">
                <a:solidFill>
                  <a:srgbClr val="212121"/>
                </a:solidFill>
                <a:effectLst/>
                <a:ea typeface="Times New Roman" panose="02020603050405020304" pitchFamily="18" charset="0"/>
                <a:cs typeface="Times New Roman" panose="02020603050405020304" pitchFamily="18" charset="0"/>
              </a:rPr>
              <a:t> I, Bayazit YA. Practical use of MESNA in atelectatic ears and adhesive otitis media. </a:t>
            </a:r>
            <a:r>
              <a:rPr lang="en-CA" sz="1800" i="1" kern="100" dirty="0">
                <a:solidFill>
                  <a:srgbClr val="212121"/>
                </a:solidFill>
                <a:effectLst/>
                <a:ea typeface="Times New Roman" panose="02020603050405020304" pitchFamily="18" charset="0"/>
                <a:cs typeface="Times New Roman" panose="02020603050405020304" pitchFamily="18" charset="0"/>
              </a:rPr>
              <a:t>ORL J </a:t>
            </a:r>
            <a:r>
              <a:rPr lang="en-CA" sz="1800" i="1" kern="100" dirty="0" err="1">
                <a:solidFill>
                  <a:srgbClr val="212121"/>
                </a:solidFill>
                <a:effectLst/>
                <a:ea typeface="Times New Roman" panose="02020603050405020304" pitchFamily="18" charset="0"/>
                <a:cs typeface="Times New Roman" panose="02020603050405020304" pitchFamily="18" charset="0"/>
              </a:rPr>
              <a:t>Otorhinolaryngol</a:t>
            </a:r>
            <a:r>
              <a:rPr lang="en-CA" sz="1800" i="1" kern="100" dirty="0">
                <a:solidFill>
                  <a:srgbClr val="212121"/>
                </a:solidFill>
                <a:effectLst/>
                <a:ea typeface="Times New Roman" panose="02020603050405020304" pitchFamily="18" charset="0"/>
                <a:cs typeface="Times New Roman" panose="02020603050405020304" pitchFamily="18" charset="0"/>
              </a:rPr>
              <a:t> </a:t>
            </a:r>
            <a:r>
              <a:rPr lang="en-CA" sz="1800" i="1" kern="100" dirty="0" err="1">
                <a:solidFill>
                  <a:srgbClr val="212121"/>
                </a:solidFill>
                <a:effectLst/>
                <a:ea typeface="Times New Roman" panose="02020603050405020304" pitchFamily="18" charset="0"/>
                <a:cs typeface="Times New Roman" panose="02020603050405020304" pitchFamily="18" charset="0"/>
              </a:rPr>
              <a:t>Relat</a:t>
            </a:r>
            <a:r>
              <a:rPr lang="en-CA" sz="1800" i="1" kern="100" dirty="0">
                <a:solidFill>
                  <a:srgbClr val="212121"/>
                </a:solidFill>
                <a:effectLst/>
                <a:ea typeface="Times New Roman" panose="02020603050405020304" pitchFamily="18" charset="0"/>
                <a:cs typeface="Times New Roman" panose="02020603050405020304" pitchFamily="18" charset="0"/>
              </a:rPr>
              <a:t> Spec</a:t>
            </a:r>
            <a:r>
              <a:rPr lang="en-CA" sz="1800" kern="100" dirty="0">
                <a:solidFill>
                  <a:srgbClr val="212121"/>
                </a:solidFill>
                <a:effectLst/>
                <a:ea typeface="Times New Roman" panose="02020603050405020304" pitchFamily="18" charset="0"/>
                <a:cs typeface="Times New Roman" panose="02020603050405020304" pitchFamily="18" charset="0"/>
              </a:rPr>
              <a:t>. 2006;68(4):195-198. doi:10.1159/000091472</a:t>
            </a:r>
            <a:endParaRPr lang="en-CA" sz="1800" kern="100" dirty="0">
              <a:effectLst/>
              <a:ea typeface="Times New Roman" panose="02020603050405020304" pitchFamily="18" charset="0"/>
              <a:cs typeface="Times New Roman" panose="02020603050405020304" pitchFamily="18" charset="0"/>
            </a:endParaRPr>
          </a:p>
          <a:p>
            <a:pPr algn="just">
              <a:spcAft>
                <a:spcPts val="8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ea typeface="Times New Roman" panose="02020603050405020304" pitchFamily="18" charset="0"/>
                <a:cs typeface="Times New Roman" panose="02020603050405020304" pitchFamily="18" charset="0"/>
              </a:rPr>
              <a:t> 3.</a:t>
            </a:r>
            <a:r>
              <a:rPr lang="en-US" sz="1800" kern="100" dirty="0">
                <a:solidFill>
                  <a:srgbClr val="212121"/>
                </a:solidFill>
                <a:effectLst/>
                <a:ea typeface="Times New Roman" panose="02020603050405020304" pitchFamily="18" charset="0"/>
                <a:cs typeface="Times New Roman" panose="02020603050405020304" pitchFamily="18" charset="0"/>
              </a:rPr>
              <a:t> </a:t>
            </a:r>
            <a:r>
              <a:rPr lang="en-CA" sz="1800" kern="100" dirty="0" err="1">
                <a:solidFill>
                  <a:srgbClr val="212121"/>
                </a:solidFill>
                <a:effectLst/>
                <a:ea typeface="Times New Roman" panose="02020603050405020304" pitchFamily="18" charset="0"/>
                <a:cs typeface="Times New Roman" panose="02020603050405020304" pitchFamily="18" charset="0"/>
              </a:rPr>
              <a:t>Kalcioglu</a:t>
            </a:r>
            <a:r>
              <a:rPr lang="en-CA" sz="1800" kern="100" dirty="0">
                <a:solidFill>
                  <a:srgbClr val="212121"/>
                </a:solidFill>
                <a:effectLst/>
                <a:ea typeface="Times New Roman" panose="02020603050405020304" pitchFamily="18" charset="0"/>
                <a:cs typeface="Times New Roman" panose="02020603050405020304" pitchFamily="18" charset="0"/>
              </a:rPr>
              <a:t> MT, Cicek MT, </a:t>
            </a:r>
            <a:r>
              <a:rPr lang="en-CA" sz="1800" kern="100" dirty="0" err="1">
                <a:solidFill>
                  <a:srgbClr val="212121"/>
                </a:solidFill>
                <a:effectLst/>
                <a:ea typeface="Times New Roman" panose="02020603050405020304" pitchFamily="18" charset="0"/>
                <a:cs typeface="Times New Roman" panose="02020603050405020304" pitchFamily="18" charset="0"/>
              </a:rPr>
              <a:t>Bayindir</a:t>
            </a:r>
            <a:r>
              <a:rPr lang="en-CA" sz="1800" kern="100" dirty="0">
                <a:solidFill>
                  <a:srgbClr val="212121"/>
                </a:solidFill>
                <a:effectLst/>
                <a:ea typeface="Times New Roman" panose="02020603050405020304" pitchFamily="18" charset="0"/>
                <a:cs typeface="Times New Roman" panose="02020603050405020304" pitchFamily="18" charset="0"/>
              </a:rPr>
              <a:t> T, </a:t>
            </a:r>
            <a:r>
              <a:rPr lang="en-CA" sz="1800" kern="100" dirty="0" err="1">
                <a:solidFill>
                  <a:srgbClr val="212121"/>
                </a:solidFill>
                <a:effectLst/>
                <a:ea typeface="Times New Roman" panose="02020603050405020304" pitchFamily="18" charset="0"/>
                <a:cs typeface="Times New Roman" panose="02020603050405020304" pitchFamily="18" charset="0"/>
              </a:rPr>
              <a:t>Ozdamar</a:t>
            </a:r>
            <a:r>
              <a:rPr lang="en-CA" sz="1800" kern="100" dirty="0">
                <a:solidFill>
                  <a:srgbClr val="212121"/>
                </a:solidFill>
                <a:effectLst/>
                <a:ea typeface="Times New Roman" panose="02020603050405020304" pitchFamily="18" charset="0"/>
                <a:cs typeface="Times New Roman" panose="02020603050405020304" pitchFamily="18" charset="0"/>
              </a:rPr>
              <a:t> OI. Effectiveness of MESNA on the success of cholesteatoma surgery. </a:t>
            </a:r>
            <a:r>
              <a:rPr lang="en-CA" sz="1800" i="1" kern="100" dirty="0">
                <a:solidFill>
                  <a:srgbClr val="212121"/>
                </a:solidFill>
                <a:effectLst/>
                <a:ea typeface="Times New Roman" panose="02020603050405020304" pitchFamily="18" charset="0"/>
                <a:cs typeface="Times New Roman" panose="02020603050405020304" pitchFamily="18" charset="0"/>
              </a:rPr>
              <a:t>Am J </a:t>
            </a:r>
            <a:r>
              <a:rPr lang="en-CA" sz="1800" i="1" kern="100" dirty="0" err="1">
                <a:solidFill>
                  <a:srgbClr val="212121"/>
                </a:solidFill>
                <a:effectLst/>
                <a:ea typeface="Times New Roman" panose="02020603050405020304" pitchFamily="18" charset="0"/>
                <a:cs typeface="Times New Roman" panose="02020603050405020304" pitchFamily="18" charset="0"/>
              </a:rPr>
              <a:t>Otolaryngol</a:t>
            </a:r>
            <a:r>
              <a:rPr lang="en-CA" sz="1800" kern="100" dirty="0">
                <a:solidFill>
                  <a:srgbClr val="212121"/>
                </a:solidFill>
                <a:effectLst/>
                <a:ea typeface="Times New Roman" panose="02020603050405020304" pitchFamily="18" charset="0"/>
                <a:cs typeface="Times New Roman" panose="02020603050405020304" pitchFamily="18" charset="0"/>
              </a:rPr>
              <a:t>. 2014;35(3):357-361. doi:10.1016/j.amjoto.2014.01.002</a:t>
            </a:r>
            <a:endParaRPr lang="en-CA" sz="1800" kern="100" dirty="0">
              <a:effectLst/>
              <a:ea typeface="Times New Roman" panose="02020603050405020304" pitchFamily="18" charset="0"/>
              <a:cs typeface="Times New Roman" panose="02020603050405020304" pitchFamily="18" charset="0"/>
            </a:endParaRPr>
          </a:p>
          <a:p>
            <a:pPr algn="just">
              <a:spcAft>
                <a:spcPts val="8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CA" sz="1800" kern="100" dirty="0">
                <a:solidFill>
                  <a:srgbClr val="212121"/>
                </a:solidFill>
                <a:effectLst/>
                <a:ea typeface="Times New Roman" panose="02020603050405020304" pitchFamily="18" charset="0"/>
                <a:cs typeface="Times New Roman" panose="02020603050405020304" pitchFamily="18" charset="0"/>
              </a:rPr>
              <a:t> 4. Çelik S, Yalçın MZ, Kılıç O, Tan M, </a:t>
            </a:r>
            <a:r>
              <a:rPr lang="en-CA" sz="1800" kern="100" dirty="0" err="1">
                <a:solidFill>
                  <a:srgbClr val="212121"/>
                </a:solidFill>
                <a:effectLst/>
                <a:ea typeface="Times New Roman" panose="02020603050405020304" pitchFamily="18" charset="0"/>
                <a:cs typeface="Times New Roman" panose="02020603050405020304" pitchFamily="18" charset="0"/>
              </a:rPr>
              <a:t>Kalcioğlu</a:t>
            </a:r>
            <a:r>
              <a:rPr lang="en-CA" sz="1800" kern="100" dirty="0">
                <a:solidFill>
                  <a:srgbClr val="212121"/>
                </a:solidFill>
                <a:effectLst/>
                <a:ea typeface="Times New Roman" panose="02020603050405020304" pitchFamily="18" charset="0"/>
                <a:cs typeface="Times New Roman" panose="02020603050405020304" pitchFamily="18" charset="0"/>
              </a:rPr>
              <a:t> MT. Long-Term Results of Sodium 2-Mercaptoethane Sulfonate Usage on Cholesteatoma Surgery. </a:t>
            </a:r>
            <a:r>
              <a:rPr lang="en-CA" sz="1800" i="1" kern="100" dirty="0">
                <a:solidFill>
                  <a:srgbClr val="212121"/>
                </a:solidFill>
                <a:effectLst/>
                <a:ea typeface="Times New Roman" panose="02020603050405020304" pitchFamily="18" charset="0"/>
                <a:cs typeface="Times New Roman" panose="02020603050405020304" pitchFamily="18" charset="0"/>
              </a:rPr>
              <a:t>J Int Adv Otol</a:t>
            </a:r>
            <a:r>
              <a:rPr lang="en-CA" sz="1800" kern="100" dirty="0">
                <a:solidFill>
                  <a:srgbClr val="212121"/>
                </a:solidFill>
                <a:effectLst/>
                <a:ea typeface="Times New Roman" panose="02020603050405020304" pitchFamily="18" charset="0"/>
                <a:cs typeface="Times New Roman" panose="02020603050405020304" pitchFamily="18" charset="0"/>
              </a:rPr>
              <a:t>. 2024;20(3):231-235. doi:10.5152/iao.2024.231208</a:t>
            </a:r>
            <a:endParaRPr lang="en-CA" sz="1800" kern="100" dirty="0">
              <a:effectLst/>
              <a:ea typeface="Times New Roman" panose="02020603050405020304" pitchFamily="18" charset="0"/>
              <a:cs typeface="Times New Roman" panose="02020603050405020304" pitchFamily="18" charset="0"/>
            </a:endParaRPr>
          </a:p>
          <a:p>
            <a:pPr algn="just">
              <a:spcAft>
                <a:spcPts val="8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CA" sz="1800" kern="100" dirty="0">
                <a:solidFill>
                  <a:srgbClr val="212121"/>
                </a:solidFill>
                <a:effectLst/>
                <a:ea typeface="Times New Roman" panose="02020603050405020304" pitchFamily="18" charset="0"/>
                <a:cs typeface="Times New Roman" panose="02020603050405020304" pitchFamily="18" charset="0"/>
              </a:rPr>
              <a:t> 5. de la Torre C, Villamor P. Chemically Assisted Dissection With Sodium 2-Mercaptoethanesulfonate (MESNA) in the Surgical Management of Pediatric Cholesteatoma. </a:t>
            </a:r>
            <a:r>
              <a:rPr lang="en-CA" sz="1800" i="1" kern="100" dirty="0" err="1">
                <a:solidFill>
                  <a:srgbClr val="212121"/>
                </a:solidFill>
                <a:effectLst/>
                <a:ea typeface="Times New Roman" panose="02020603050405020304" pitchFamily="18" charset="0"/>
                <a:cs typeface="Times New Roman" panose="02020603050405020304" pitchFamily="18" charset="0"/>
              </a:rPr>
              <a:t>Otol</a:t>
            </a:r>
            <a:r>
              <a:rPr lang="en-CA" sz="1800" i="1" kern="100" dirty="0">
                <a:solidFill>
                  <a:srgbClr val="212121"/>
                </a:solidFill>
                <a:effectLst/>
                <a:ea typeface="Times New Roman" panose="02020603050405020304" pitchFamily="18" charset="0"/>
                <a:cs typeface="Times New Roman" panose="02020603050405020304" pitchFamily="18" charset="0"/>
              </a:rPr>
              <a:t> </a:t>
            </a:r>
            <a:r>
              <a:rPr lang="en-CA" sz="1800" i="1" kern="100" dirty="0" err="1">
                <a:solidFill>
                  <a:srgbClr val="212121"/>
                </a:solidFill>
                <a:effectLst/>
                <a:ea typeface="Times New Roman" panose="02020603050405020304" pitchFamily="18" charset="0"/>
                <a:cs typeface="Times New Roman" panose="02020603050405020304" pitchFamily="18" charset="0"/>
              </a:rPr>
              <a:t>Neurotol</a:t>
            </a:r>
            <a:r>
              <a:rPr lang="en-CA" sz="1800" kern="100" dirty="0">
                <a:solidFill>
                  <a:srgbClr val="212121"/>
                </a:solidFill>
                <a:effectLst/>
                <a:ea typeface="Times New Roman" panose="02020603050405020304" pitchFamily="18" charset="0"/>
                <a:cs typeface="Times New Roman" panose="02020603050405020304" pitchFamily="18" charset="0"/>
              </a:rPr>
              <a:t>. 2019;40(5):645-650. doi:10.1097/MAO.0000000000002174</a:t>
            </a:r>
            <a:endParaRPr lang="en-CA" sz="1800" kern="100" dirty="0">
              <a:effectLst/>
              <a:ea typeface="Times New Roman" panose="02020603050405020304" pitchFamily="18" charset="0"/>
              <a:cs typeface="Times New Roman" panose="02020603050405020304" pitchFamily="18" charset="0"/>
            </a:endParaRPr>
          </a:p>
        </p:txBody>
      </p:sp>
      <p:sp>
        <p:nvSpPr>
          <p:cNvPr id="46" name="TextBox 45"/>
          <p:cNvSpPr txBox="1"/>
          <p:nvPr/>
        </p:nvSpPr>
        <p:spPr>
          <a:xfrm>
            <a:off x="9003842" y="34095708"/>
            <a:ext cx="2811539" cy="784830"/>
          </a:xfrm>
          <a:prstGeom prst="rect">
            <a:avLst/>
          </a:prstGeom>
          <a:noFill/>
        </p:spPr>
        <p:txBody>
          <a:bodyPr wrap="none" rtlCol="0">
            <a:spAutoFit/>
          </a:bodyPr>
          <a:lstStyle/>
          <a:p>
            <a:r>
              <a:rPr lang="en-US" sz="4500" b="1" dirty="0"/>
              <a:t>References</a:t>
            </a:r>
          </a:p>
        </p:txBody>
      </p:sp>
      <p:sp>
        <p:nvSpPr>
          <p:cNvPr id="47" name="Text Box 189"/>
          <p:cNvSpPr txBox="1">
            <a:spLocks noChangeArrowheads="1"/>
          </p:cNvSpPr>
          <p:nvPr/>
        </p:nvSpPr>
        <p:spPr bwMode="auto">
          <a:xfrm>
            <a:off x="1219200" y="5860598"/>
            <a:ext cx="17374309" cy="9253311"/>
          </a:xfrm>
          <a:prstGeom prst="rect">
            <a:avLst/>
          </a:prstGeom>
          <a:solidFill>
            <a:schemeClr val="accent2">
              <a:lumMod val="40000"/>
              <a:lumOff val="60000"/>
            </a:schemeClr>
          </a:solidFill>
          <a:ln w="12700">
            <a:solidFill>
              <a:srgbClr val="215F9A"/>
            </a:solidFill>
          </a:ln>
          <a:effectLst/>
        </p:spPr>
        <p:txBody>
          <a:bodyPr wrap="square" lIns="171137" tIns="171137" rIns="171137" bIns="171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nSpc>
                <a:spcPct val="115000"/>
              </a:lnSpc>
              <a:spcAft>
                <a:spcPts val="8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CA" sz="2800" b="1" u="sng" kern="100" dirty="0">
                <a:effectLst/>
                <a:latin typeface="+mn-lt"/>
                <a:ea typeface="Times New Roman" panose="02020603050405020304" pitchFamily="18" charset="0"/>
                <a:cs typeface="Calibri" panose="020F0502020204030204" pitchFamily="34" charset="0"/>
              </a:rPr>
              <a:t>Objective:</a:t>
            </a:r>
            <a:r>
              <a:rPr lang="en-CA" sz="2800" kern="100" dirty="0">
                <a:effectLst/>
                <a:latin typeface="+mn-lt"/>
                <a:ea typeface="Times New Roman" panose="02020603050405020304" pitchFamily="18" charset="0"/>
                <a:cs typeface="Calibri" panose="020F0502020204030204" pitchFamily="34" charset="0"/>
              </a:rPr>
              <a:t> </a:t>
            </a:r>
            <a:r>
              <a:rPr lang="en-CA" sz="2800" kern="100" dirty="0">
                <a:solidFill>
                  <a:srgbClr val="000000"/>
                </a:solidFill>
                <a:effectLst/>
                <a:latin typeface="+mn-lt"/>
                <a:ea typeface="Times New Roman" panose="02020603050405020304" pitchFamily="18" charset="0"/>
                <a:cs typeface="Calibri" panose="020F0502020204030204" pitchFamily="34" charset="0"/>
              </a:rPr>
              <a:t>Mesna, a thiol-containing compound, assists in otological surgeries such as cholesteatoma and tympanosclerosis, adhesive otitis media by breaking down pathological tissues through its mucolytic properties, acting as a chemical dissector. </a:t>
            </a:r>
            <a:endParaRPr lang="en-CA" sz="2800" kern="100" dirty="0">
              <a:effectLst/>
              <a:latin typeface="+mn-lt"/>
              <a:ea typeface="Times New Roman" panose="02020603050405020304" pitchFamily="18" charset="0"/>
              <a:cs typeface="Calibri" panose="020F0502020204030204" pitchFamily="34" charset="0"/>
            </a:endParaRPr>
          </a:p>
          <a:p>
            <a:pPr>
              <a:lnSpc>
                <a:spcPct val="115000"/>
              </a:lnSpc>
              <a:spcAft>
                <a:spcPts val="800"/>
              </a:spcAft>
              <a:buNone/>
            </a:pPr>
            <a:r>
              <a:rPr lang="en-CA" sz="2800" kern="100" dirty="0">
                <a:solidFill>
                  <a:srgbClr val="000000"/>
                </a:solidFill>
                <a:effectLst/>
                <a:latin typeface="+mn-lt"/>
                <a:ea typeface="Times New Roman" panose="02020603050405020304" pitchFamily="18" charset="0"/>
                <a:cs typeface="Calibri" panose="020F0502020204030204" pitchFamily="34" charset="0"/>
              </a:rPr>
              <a:t>In this study, the aim was to evaluate the ototoxic potential of 100% topical MESNA administration(both in powder and solution) in the middle ear using an animal model.</a:t>
            </a:r>
            <a:endParaRPr lang="en-CA" sz="2800" kern="100" dirty="0">
              <a:effectLst/>
              <a:latin typeface="+mn-lt"/>
              <a:ea typeface="Times New Roman" panose="02020603050405020304" pitchFamily="18" charset="0"/>
              <a:cs typeface="Calibri" panose="020F0502020204030204" pitchFamily="34" charset="0"/>
            </a:endParaRPr>
          </a:p>
          <a:p>
            <a:pPr>
              <a:lnSpc>
                <a:spcPct val="115000"/>
              </a:lnSpc>
              <a:spcAft>
                <a:spcPts val="800"/>
              </a:spcAft>
            </a:pPr>
            <a:r>
              <a:rPr lang="en-CA" sz="2800" kern="100" dirty="0">
                <a:solidFill>
                  <a:srgbClr val="000000"/>
                </a:solidFill>
                <a:effectLst/>
                <a:latin typeface="+mn-lt"/>
                <a:ea typeface="Times New Roman" panose="02020603050405020304" pitchFamily="18" charset="0"/>
                <a:cs typeface="Calibri" panose="020F0502020204030204" pitchFamily="34" charset="0"/>
              </a:rPr>
              <a:t> </a:t>
            </a:r>
            <a:r>
              <a:rPr lang="en-CA" sz="2800" b="1" u="sng" kern="100" dirty="0">
                <a:effectLst/>
                <a:latin typeface="+mn-lt"/>
                <a:ea typeface="Times New Roman" panose="02020603050405020304" pitchFamily="18" charset="0"/>
                <a:cs typeface="Calibri" panose="020F0502020204030204" pitchFamily="34" charset="0"/>
              </a:rPr>
              <a:t>Methods:</a:t>
            </a:r>
            <a:r>
              <a:rPr lang="en-CA" sz="2800" kern="100" dirty="0">
                <a:effectLst/>
                <a:latin typeface="+mn-lt"/>
                <a:ea typeface="Times New Roman" panose="02020603050405020304" pitchFamily="18" charset="0"/>
                <a:cs typeface="Calibri" panose="020F0502020204030204" pitchFamily="34" charset="0"/>
              </a:rPr>
              <a:t> Seventeen female albino guinea pigs were used in the experiment. The guinea pigs were randomly distributed</a:t>
            </a:r>
            <a:r>
              <a:rPr lang="en-CA" sz="2800" kern="100" dirty="0">
                <a:latin typeface="+mn-lt"/>
                <a:ea typeface="Times New Roman" panose="02020603050405020304" pitchFamily="18" charset="0"/>
                <a:cs typeface="Calibri" panose="020F0502020204030204" pitchFamily="34" charset="0"/>
              </a:rPr>
              <a:t>, and all of them underwent myringoplasty. </a:t>
            </a:r>
            <a:r>
              <a:rPr lang="en-CA" sz="2800" kern="100" dirty="0">
                <a:effectLst/>
                <a:latin typeface="+mn-lt"/>
                <a:ea typeface="Times New Roman" panose="02020603050405020304" pitchFamily="18" charset="0"/>
                <a:cs typeface="Calibri" panose="020F0502020204030204" pitchFamily="34" charset="0"/>
              </a:rPr>
              <a:t>Group 1 received 100% mesna powder in one ear, while the other received powdered boric acid, a non-ototoxic control substance. Group 2 received 100% mesna solution in one ear, while the other received saline solution, as a non-ototoxic control substance. In a separate instance, a single guinea pig underwent artificial fistula creation on the medial wall of the middle ear, followed by 100% mesna solution application.</a:t>
            </a:r>
          </a:p>
          <a:p>
            <a:pPr>
              <a:lnSpc>
                <a:spcPct val="115000"/>
              </a:lnSpc>
              <a:spcAft>
                <a:spcPts val="800"/>
              </a:spcAft>
              <a:buNone/>
            </a:pPr>
            <a:r>
              <a:rPr lang="en-CA" sz="2800" kern="100" dirty="0">
                <a:effectLst/>
                <a:latin typeface="+mn-lt"/>
                <a:ea typeface="Times New Roman" panose="02020603050405020304" pitchFamily="18" charset="0"/>
                <a:cs typeface="Calibri" panose="020F0502020204030204" pitchFamily="34" charset="0"/>
              </a:rPr>
              <a:t>Ototoxicity was assessed through auditory brainstem response (ABR) testing at baseline and 4 weeks post-application and scanning electron microscopy (SEM) of cochlear hair cells approximately 2 months post-application. </a:t>
            </a:r>
          </a:p>
          <a:p>
            <a:pPr>
              <a:lnSpc>
                <a:spcPct val="115000"/>
              </a:lnSpc>
              <a:spcAft>
                <a:spcPts val="800"/>
              </a:spcAft>
              <a:buNone/>
            </a:pPr>
            <a:r>
              <a:rPr lang="en-CA" sz="2800" b="1" u="sng" kern="100" dirty="0">
                <a:effectLst/>
                <a:latin typeface="+mn-lt"/>
                <a:ea typeface="Times New Roman" panose="02020603050405020304" pitchFamily="18" charset="0"/>
                <a:cs typeface="Calibri" panose="020F0502020204030204" pitchFamily="34" charset="0"/>
              </a:rPr>
              <a:t>Results:</a:t>
            </a:r>
            <a:r>
              <a:rPr lang="en-CA" sz="2800" kern="100" dirty="0">
                <a:effectLst/>
                <a:latin typeface="+mn-lt"/>
                <a:ea typeface="Times New Roman" panose="02020603050405020304" pitchFamily="18" charset="0"/>
                <a:cs typeface="Calibri" panose="020F0502020204030204" pitchFamily="34" charset="0"/>
              </a:rPr>
              <a:t> No inflammation was observed in any ear canal. ABR measurements remained consistent between baseline and 4 weeks post-application. SEM analysis in all groups revealed no damage to inner or outer hair cells.</a:t>
            </a:r>
          </a:p>
          <a:p>
            <a:pPr>
              <a:lnSpc>
                <a:spcPct val="115000"/>
              </a:lnSpc>
              <a:spcAft>
                <a:spcPts val="800"/>
              </a:spcAft>
              <a:buNone/>
            </a:pPr>
            <a:r>
              <a:rPr lang="en-CA" sz="2800" b="1" kern="100" dirty="0">
                <a:effectLst/>
                <a:latin typeface="+mn-lt"/>
                <a:ea typeface="Times New Roman" panose="02020603050405020304" pitchFamily="18" charset="0"/>
                <a:cs typeface="Calibri" panose="020F0502020204030204" pitchFamily="34" charset="0"/>
              </a:rPr>
              <a:t> </a:t>
            </a:r>
            <a:r>
              <a:rPr lang="en-CA" sz="2800" b="1" u="sng" kern="100" dirty="0">
                <a:latin typeface="+mn-lt"/>
                <a:ea typeface="Times New Roman" panose="02020603050405020304" pitchFamily="18" charset="0"/>
                <a:cs typeface="Calibri" panose="020F0502020204030204" pitchFamily="34" charset="0"/>
              </a:rPr>
              <a:t>Discussion</a:t>
            </a:r>
            <a:r>
              <a:rPr lang="en-CA" sz="2800" b="1" u="sng" kern="100" dirty="0">
                <a:effectLst/>
                <a:latin typeface="+mn-lt"/>
                <a:ea typeface="Times New Roman" panose="02020603050405020304" pitchFamily="18" charset="0"/>
                <a:cs typeface="Calibri" panose="020F0502020204030204" pitchFamily="34" charset="0"/>
              </a:rPr>
              <a:t>:</a:t>
            </a:r>
            <a:r>
              <a:rPr lang="en-CA" sz="2800" b="1" u="sng" kern="100" dirty="0">
                <a:latin typeface="+mn-lt"/>
                <a:ea typeface="Times New Roman" panose="02020603050405020304" pitchFamily="18" charset="0"/>
                <a:cs typeface="Calibri" panose="020F0502020204030204" pitchFamily="34" charset="0"/>
              </a:rPr>
              <a:t> </a:t>
            </a:r>
            <a:r>
              <a:rPr lang="en-CA" sz="2800" kern="100" dirty="0">
                <a:effectLst/>
                <a:latin typeface="+mn-lt"/>
                <a:ea typeface="Times New Roman" panose="02020603050405020304" pitchFamily="18" charset="0"/>
                <a:cs typeface="Calibri" panose="020F0502020204030204" pitchFamily="34" charset="0"/>
              </a:rPr>
              <a:t>However, further studies with larger sample sizes and long-term follow-up are </a:t>
            </a:r>
            <a:r>
              <a:rPr lang="en-CA" sz="2800" kern="100" dirty="0">
                <a:latin typeface="+mn-lt"/>
                <a:ea typeface="Times New Roman" panose="02020603050405020304" pitchFamily="18" charset="0"/>
                <a:cs typeface="Calibri" panose="020F0502020204030204" pitchFamily="34" charset="0"/>
              </a:rPr>
              <a:t>necessary</a:t>
            </a:r>
            <a:r>
              <a:rPr lang="en-CA" sz="2800" kern="100" dirty="0">
                <a:effectLst/>
                <a:latin typeface="+mn-lt"/>
                <a:ea typeface="Times New Roman" panose="02020603050405020304" pitchFamily="18" charset="0"/>
                <a:cs typeface="Calibri" panose="020F0502020204030204" pitchFamily="34" charset="0"/>
              </a:rPr>
              <a:t> to confirm these results and fully evaluate potential risks.</a:t>
            </a:r>
          </a:p>
        </p:txBody>
      </p:sp>
      <p:sp>
        <p:nvSpPr>
          <p:cNvPr id="48" name="Rectangle 47"/>
          <p:cNvSpPr/>
          <p:nvPr/>
        </p:nvSpPr>
        <p:spPr>
          <a:xfrm>
            <a:off x="1219200" y="4687740"/>
            <a:ext cx="17449797" cy="764637"/>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92" b="1" spc="281" dirty="0">
                <a:solidFill>
                  <a:schemeClr val="bg1"/>
                </a:solidFill>
              </a:rPr>
              <a:t>ABSTRACT</a:t>
            </a:r>
          </a:p>
        </p:txBody>
      </p:sp>
      <p:sp>
        <p:nvSpPr>
          <p:cNvPr id="55" name="Rectangle 54"/>
          <p:cNvSpPr/>
          <p:nvPr/>
        </p:nvSpPr>
        <p:spPr>
          <a:xfrm>
            <a:off x="1219200" y="15239827"/>
            <a:ext cx="17387075" cy="726811"/>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92" b="1" spc="281" dirty="0">
                <a:solidFill>
                  <a:schemeClr val="bg1"/>
                </a:solidFill>
              </a:rPr>
              <a:t>INTRODUCTION</a:t>
            </a:r>
          </a:p>
        </p:txBody>
      </p:sp>
      <p:sp>
        <p:nvSpPr>
          <p:cNvPr id="56" name="Text Box 192"/>
          <p:cNvSpPr txBox="1">
            <a:spLocks noChangeArrowheads="1"/>
          </p:cNvSpPr>
          <p:nvPr/>
        </p:nvSpPr>
        <p:spPr bwMode="auto">
          <a:xfrm>
            <a:off x="1607222" y="27364916"/>
            <a:ext cx="8953999" cy="6685814"/>
          </a:xfrm>
          <a:prstGeom prst="rect">
            <a:avLst/>
          </a:prstGeom>
          <a:solidFill>
            <a:schemeClr val="bg1"/>
          </a:solidFill>
          <a:ln w="12700">
            <a:noFill/>
          </a:ln>
          <a:effectLst/>
        </p:spPr>
        <p:txBody>
          <a:bodyPr wrap="square" lIns="171137" tIns="171137" rIns="171137" bIns="171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Aft>
                <a:spcPts val="600"/>
              </a:spcAft>
            </a:pPr>
            <a:r>
              <a:rPr lang="en-US" sz="2800" u="sng" dirty="0">
                <a:latin typeface="+mn-lt"/>
              </a:rPr>
              <a:t>1. Auditory brainstem responses (ABRs)</a:t>
            </a:r>
          </a:p>
          <a:p>
            <a:pPr eaLnBrk="1" hangingPunct="1"/>
            <a:r>
              <a:rPr lang="en-US" sz="2800" dirty="0">
                <a:latin typeface="+mn-lt"/>
              </a:rPr>
              <a:t>ABRs were collected at 4 different timepoints:</a:t>
            </a: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r>
              <a:rPr lang="en-US" sz="2800" dirty="0">
                <a:latin typeface="+mn-lt"/>
              </a:rPr>
              <a:t>Pure tone bursts presented: 24, 20, 16, 12, 8 kHz</a:t>
            </a:r>
          </a:p>
          <a:p>
            <a:pPr eaLnBrk="1" hangingPunct="1">
              <a:spcAft>
                <a:spcPts val="1800"/>
              </a:spcAft>
            </a:pPr>
            <a:r>
              <a:rPr lang="en-US" sz="2800" dirty="0">
                <a:latin typeface="+mn-lt"/>
              </a:rPr>
              <a:t>Intensities: 70 to 20 dB, decreasing in 5-10 dB steps</a:t>
            </a:r>
          </a:p>
          <a:p>
            <a:pPr eaLnBrk="1" hangingPunct="1"/>
            <a:r>
              <a:rPr lang="en-US" sz="2800" i="1" dirty="0">
                <a:latin typeface="+mn-lt"/>
              </a:rPr>
              <a:t>Presented to one ear at a time to reduce noise interference.</a:t>
            </a:r>
          </a:p>
        </p:txBody>
      </p:sp>
      <p:sp>
        <p:nvSpPr>
          <p:cNvPr id="57" name="Rectangle 56"/>
          <p:cNvSpPr/>
          <p:nvPr/>
        </p:nvSpPr>
        <p:spPr>
          <a:xfrm>
            <a:off x="1578275" y="23364217"/>
            <a:ext cx="17028000" cy="783612"/>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92" b="1" spc="281" dirty="0">
                <a:solidFill>
                  <a:schemeClr val="bg1"/>
                </a:solidFill>
              </a:rPr>
              <a:t>METHODS AND MATERIALS</a:t>
            </a:r>
          </a:p>
        </p:txBody>
      </p:sp>
      <p:sp>
        <p:nvSpPr>
          <p:cNvPr id="58" name="Text Box 191"/>
          <p:cNvSpPr txBox="1">
            <a:spLocks noChangeArrowheads="1"/>
          </p:cNvSpPr>
          <p:nvPr/>
        </p:nvSpPr>
        <p:spPr bwMode="auto">
          <a:xfrm>
            <a:off x="19197384" y="26578885"/>
            <a:ext cx="8787131" cy="7076766"/>
          </a:xfrm>
          <a:prstGeom prst="rect">
            <a:avLst/>
          </a:prstGeom>
          <a:solidFill>
            <a:schemeClr val="bg1"/>
          </a:solidFill>
          <a:ln w="12700">
            <a:solidFill>
              <a:schemeClr val="accent1">
                <a:lumMod val="75000"/>
              </a:schemeClr>
            </a:solidFill>
          </a:ln>
          <a:effectLst/>
        </p:spPr>
        <p:txBody>
          <a:bodyPr wrap="square" lIns="171137" tIns="171137" rIns="171137" bIns="171137">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buNone/>
            </a:pPr>
            <a:r>
              <a:rPr lang="en-CA" sz="2800" dirty="0">
                <a:solidFill>
                  <a:srgbClr val="000000"/>
                </a:solidFill>
                <a:effectLst/>
                <a:latin typeface="+mn-lt"/>
                <a:ea typeface="Times New Roman" panose="02020603050405020304" pitchFamily="18" charset="0"/>
              </a:rPr>
              <a:t>-The safety profile of 100% mesna (powder/solution) applied topically to the middle ear in a guinea pig model was demonstrated. </a:t>
            </a:r>
          </a:p>
          <a:p>
            <a:pPr>
              <a:buNone/>
            </a:pPr>
            <a:r>
              <a:rPr lang="en-CA" sz="2800" dirty="0">
                <a:solidFill>
                  <a:srgbClr val="000000"/>
                </a:solidFill>
                <a:latin typeface="+mn-lt"/>
                <a:ea typeface="Times New Roman" panose="02020603050405020304" pitchFamily="18" charset="0"/>
              </a:rPr>
              <a:t>-Good </a:t>
            </a:r>
            <a:r>
              <a:rPr lang="en-CA" sz="2800" dirty="0">
                <a:solidFill>
                  <a:srgbClr val="000000"/>
                </a:solidFill>
                <a:effectLst/>
                <a:latin typeface="+mn-lt"/>
                <a:ea typeface="Times New Roman" panose="02020603050405020304" pitchFamily="18" charset="0"/>
              </a:rPr>
              <a:t>ABR and SEM analyses is highly significant, given mesna's established mucolytic efficacy in complex otological surgeries like cholesteatoma and tympanosclerosis, where it facilitates precise tissue dissection and minimizes trauma to delicate structures [1, 2, 3, 4, 5].</a:t>
            </a:r>
            <a:endParaRPr lang="en-CA" sz="2800" dirty="0">
              <a:effectLst/>
              <a:latin typeface="+mn-lt"/>
              <a:ea typeface="Times New Roman" panose="02020603050405020304" pitchFamily="18" charset="0"/>
            </a:endParaRPr>
          </a:p>
          <a:p>
            <a:pPr>
              <a:buNone/>
            </a:pPr>
            <a:r>
              <a:rPr lang="en-CA" sz="2800" dirty="0">
                <a:solidFill>
                  <a:srgbClr val="000000"/>
                </a:solidFill>
                <a:effectLst/>
                <a:latin typeface="+mn-lt"/>
                <a:ea typeface="Times New Roman" panose="02020603050405020304" pitchFamily="18" charset="0"/>
              </a:rPr>
              <a:t>The absence of ototoxicity observed here directly addresses a critical safety concern, potentially paving the way for wider clinical adoption of mesna. This could translate to improved surgical precision, reduced complication rates, and enhanced patient outcomes. Furthermore, the fistula observation suggests potential safety even in compromised middle ear environments.</a:t>
            </a:r>
            <a:endParaRPr lang="en-CA" sz="2800" dirty="0">
              <a:effectLst/>
              <a:latin typeface="+mn-lt"/>
              <a:ea typeface="Times New Roman" panose="02020603050405020304" pitchFamily="18" charset="0"/>
            </a:endParaRPr>
          </a:p>
        </p:txBody>
      </p:sp>
      <p:sp>
        <p:nvSpPr>
          <p:cNvPr id="59" name="Rectangle 58"/>
          <p:cNvSpPr/>
          <p:nvPr/>
        </p:nvSpPr>
        <p:spPr>
          <a:xfrm>
            <a:off x="19654314" y="25600184"/>
            <a:ext cx="8460000" cy="693372"/>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92" b="1" spc="281" dirty="0">
                <a:solidFill>
                  <a:schemeClr val="bg1"/>
                </a:solidFill>
              </a:rPr>
              <a:t>DISCUSSION</a:t>
            </a:r>
          </a:p>
        </p:txBody>
      </p:sp>
      <p:sp>
        <p:nvSpPr>
          <p:cNvPr id="60" name="Text Box 193"/>
          <p:cNvSpPr txBox="1">
            <a:spLocks noChangeArrowheads="1"/>
          </p:cNvSpPr>
          <p:nvPr/>
        </p:nvSpPr>
        <p:spPr bwMode="auto">
          <a:xfrm>
            <a:off x="28176794" y="26559125"/>
            <a:ext cx="8642787" cy="7076766"/>
          </a:xfrm>
          <a:prstGeom prst="rect">
            <a:avLst/>
          </a:prstGeom>
          <a:solidFill>
            <a:schemeClr val="bg1"/>
          </a:solidFill>
          <a:ln w="12700">
            <a:solidFill>
              <a:schemeClr val="accent1">
                <a:lumMod val="75000"/>
              </a:schemeClr>
            </a:solidFill>
          </a:ln>
          <a:effectLst/>
        </p:spPr>
        <p:txBody>
          <a:bodyPr wrap="square" lIns="171137" tIns="171137" rIns="171137" bIns="171137">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nSpc>
                <a:spcPct val="115000"/>
              </a:lnSpc>
              <a:spcAft>
                <a:spcPts val="800"/>
              </a:spcAft>
              <a:buNone/>
            </a:pPr>
            <a:r>
              <a:rPr lang="en-CA" sz="2750" kern="100" dirty="0">
                <a:effectLst/>
                <a:latin typeface="+mn-lt"/>
                <a:ea typeface="Times New Roman" panose="02020603050405020304" pitchFamily="18" charset="0"/>
                <a:cs typeface="Calibri" panose="020F0502020204030204" pitchFamily="34" charset="0"/>
              </a:rPr>
              <a:t>Topical application of 100% mesna, in both powder and solution forms, to the middle ear of guinea pigs did not demonstrate ototoxicity as assessed by auditory brainstem response (ABR) and scanning electron microscopy (SEM). Furthermore, in a single instance where mesna solution was applied after creating an artificial fistula on the medial wall of the middle ear, no signs of ototoxicity were observed. These findings may have significant implications for the surgical management of middle ear surgeries, potentially increasing its adoption by otology surgeons. </a:t>
            </a:r>
          </a:p>
          <a:p>
            <a:pPr>
              <a:lnSpc>
                <a:spcPct val="115000"/>
              </a:lnSpc>
              <a:spcAft>
                <a:spcPts val="800"/>
              </a:spcAft>
            </a:pPr>
            <a:r>
              <a:rPr lang="en-CA" sz="2750" kern="100" dirty="0">
                <a:effectLst/>
                <a:latin typeface="+mn-lt"/>
                <a:ea typeface="Times New Roman" panose="02020603050405020304" pitchFamily="18" charset="0"/>
                <a:cs typeface="Calibri" panose="020F0502020204030204" pitchFamily="34" charset="0"/>
              </a:rPr>
              <a:t>However, further studies with larger sample sizes and long-term follow-up are warranted to confirm these results and fully evaluate potential risks.</a:t>
            </a:r>
          </a:p>
        </p:txBody>
      </p:sp>
      <p:sp>
        <p:nvSpPr>
          <p:cNvPr id="61" name="Rectangle 60"/>
          <p:cNvSpPr/>
          <p:nvPr/>
        </p:nvSpPr>
        <p:spPr>
          <a:xfrm>
            <a:off x="28303361" y="25628408"/>
            <a:ext cx="8434919" cy="665147"/>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92" b="1" spc="281" dirty="0">
                <a:solidFill>
                  <a:schemeClr val="bg1"/>
                </a:solidFill>
              </a:rPr>
              <a:t>CONCLUSION</a:t>
            </a:r>
          </a:p>
        </p:txBody>
      </p:sp>
      <p:sp>
        <p:nvSpPr>
          <p:cNvPr id="63" name="Text Box 190"/>
          <p:cNvSpPr txBox="1">
            <a:spLocks noChangeArrowheads="1"/>
          </p:cNvSpPr>
          <p:nvPr/>
        </p:nvSpPr>
        <p:spPr bwMode="auto">
          <a:xfrm>
            <a:off x="1219200" y="16195399"/>
            <a:ext cx="17374309" cy="7070534"/>
          </a:xfrm>
          <a:prstGeom prst="rect">
            <a:avLst/>
          </a:prstGeom>
          <a:solidFill>
            <a:schemeClr val="bg1"/>
          </a:solidFill>
          <a:ln w="12700">
            <a:solidFill>
              <a:schemeClr val="accent1">
                <a:lumMod val="75000"/>
              </a:schemeClr>
            </a:solidFill>
          </a:ln>
          <a:effectLst/>
        </p:spPr>
        <p:txBody>
          <a:bodyPr wrap="square" lIns="171137" tIns="171137" rIns="171137" bIns="171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Aft>
                <a:spcPts val="1800"/>
              </a:spcAft>
            </a:pPr>
            <a:r>
              <a:rPr lang="en-US" sz="2800" dirty="0" err="1">
                <a:latin typeface="+mn-lt"/>
              </a:rPr>
              <a:t>Mesna</a:t>
            </a:r>
            <a:r>
              <a:rPr lang="en-US" sz="2800" dirty="0">
                <a:latin typeface="+mn-lt"/>
              </a:rPr>
              <a:t> (sodium 2-mercaptoethane sulfonate) has demonstrated a valuable role in otologic surgery, primarily attributed to its mucolytic effect. This ability to disrupt disulfide bonds within pathological tissues has facilitated its application in the surgical management of diseases such as cholesteatoma and tympanosclerosis.</a:t>
            </a:r>
          </a:p>
          <a:p>
            <a:pPr eaLnBrk="1" hangingPunct="1">
              <a:spcAft>
                <a:spcPts val="1800"/>
              </a:spcAft>
            </a:pPr>
            <a:r>
              <a:rPr lang="en-US" sz="2800" dirty="0">
                <a:latin typeface="+mn-lt"/>
              </a:rPr>
              <a:t>In cholesteatoma surgery, </a:t>
            </a:r>
            <a:r>
              <a:rPr lang="en-US" sz="2800" dirty="0" err="1">
                <a:latin typeface="+mn-lt"/>
              </a:rPr>
              <a:t>Mesna</a:t>
            </a:r>
            <a:r>
              <a:rPr lang="en-US" sz="2800" dirty="0">
                <a:latin typeface="+mn-lt"/>
              </a:rPr>
              <a:t> facilitates the breakdown of the pathological keratinous buildup within the cholesteatoma matrix. This softening effect simplifies surgical dissection, minimizing trauma to delicate middle ear structures, such as </a:t>
            </a:r>
            <a:r>
              <a:rPr lang="en-US" sz="2800" dirty="0" err="1">
                <a:latin typeface="+mn-lt"/>
              </a:rPr>
              <a:t>bthe</a:t>
            </a:r>
            <a:r>
              <a:rPr lang="en-US" sz="2800" dirty="0">
                <a:latin typeface="+mn-lt"/>
              </a:rPr>
              <a:t> ossicular chain, facial nerve, and labyrinth. By promoting thorough removal of the cholesteatoma, </a:t>
            </a:r>
            <a:r>
              <a:rPr lang="en-US" sz="2800" dirty="0" err="1">
                <a:latin typeface="+mn-lt"/>
              </a:rPr>
              <a:t>Mesna</a:t>
            </a:r>
            <a:r>
              <a:rPr lang="en-US" sz="2800" dirty="0">
                <a:latin typeface="+mn-lt"/>
              </a:rPr>
              <a:t> may reduce the incidence of residual disease and subsequent revision surgeries.</a:t>
            </a:r>
            <a:r>
              <a:rPr lang="en-CA" sz="2800" dirty="0">
                <a:solidFill>
                  <a:srgbClr val="000000"/>
                </a:solidFill>
                <a:effectLst/>
                <a:latin typeface="+mn-lt"/>
                <a:ea typeface="Times New Roman" panose="02020603050405020304" pitchFamily="18" charset="0"/>
              </a:rPr>
              <a:t> [3,4,5].</a:t>
            </a:r>
            <a:endParaRPr lang="en-US" sz="2800" dirty="0">
              <a:latin typeface="+mn-lt"/>
            </a:endParaRPr>
          </a:p>
          <a:p>
            <a:pPr eaLnBrk="1" hangingPunct="1">
              <a:spcAft>
                <a:spcPts val="1800"/>
              </a:spcAft>
            </a:pPr>
            <a:r>
              <a:rPr lang="en-US" sz="2800" dirty="0">
                <a:latin typeface="+mn-lt"/>
              </a:rPr>
              <a:t>Tympanosclerosis, characterized by abnormal calcium deposition and ossicular chain fixation, presents a significant surgical challenge. </a:t>
            </a:r>
            <a:r>
              <a:rPr lang="en-US" sz="2800" dirty="0" err="1">
                <a:latin typeface="+mn-lt"/>
              </a:rPr>
              <a:t>Mesna's</a:t>
            </a:r>
            <a:r>
              <a:rPr lang="en-US" sz="2800" dirty="0">
                <a:latin typeface="+mn-lt"/>
              </a:rPr>
              <a:t> mucolytic action can soften and loosen calcified plaques, easing their removal and aiding in the mobilization of the ossicular chain. This is particularly crucial in addressing conductive hearing loss resulting from ossicular fixation.</a:t>
            </a:r>
            <a:r>
              <a:rPr lang="en-CA" sz="2800" dirty="0">
                <a:solidFill>
                  <a:srgbClr val="000000"/>
                </a:solidFill>
                <a:effectLst/>
                <a:latin typeface="+mn-lt"/>
                <a:ea typeface="Times New Roman" panose="02020603050405020304" pitchFamily="18" charset="0"/>
              </a:rPr>
              <a:t> </a:t>
            </a:r>
            <a:r>
              <a:rPr lang="en-CA" sz="2800" dirty="0">
                <a:solidFill>
                  <a:srgbClr val="000000"/>
                </a:solidFill>
                <a:latin typeface="+mn-lt"/>
                <a:ea typeface="Times New Roman" panose="02020603050405020304" pitchFamily="18" charset="0"/>
              </a:rPr>
              <a:t>[1,2].</a:t>
            </a:r>
            <a:endParaRPr lang="en-US" sz="2800" dirty="0">
              <a:solidFill>
                <a:srgbClr val="000000"/>
              </a:solidFill>
              <a:latin typeface="+mn-lt"/>
              <a:ea typeface="Times New Roman" panose="02020603050405020304" pitchFamily="18" charset="0"/>
            </a:endParaRPr>
          </a:p>
          <a:p>
            <a:pPr eaLnBrk="1" hangingPunct="1">
              <a:spcAft>
                <a:spcPts val="1800"/>
              </a:spcAft>
            </a:pPr>
            <a:r>
              <a:rPr lang="en-US" sz="2800" dirty="0">
                <a:latin typeface="+mn-lt"/>
              </a:rPr>
              <a:t>Despite its efficacy, the otologic safety of Mesna has not been comprehensively evaluated.                                             </a:t>
            </a:r>
            <a:r>
              <a:rPr lang="en-CA" sz="2800" b="1" kern="0" dirty="0">
                <a:solidFill>
                  <a:srgbClr val="000000"/>
                </a:solidFill>
                <a:effectLst/>
                <a:latin typeface="+mn-lt"/>
                <a:ea typeface="Times New Roman" panose="02020603050405020304" pitchFamily="18" charset="0"/>
                <a:cs typeface="Calibri" panose="020F0502020204030204" pitchFamily="34" charset="0"/>
              </a:rPr>
              <a:t>Therefore, the objective of this study was to assess the safety of 100% Mesna powder and solution when applied to an exposed middle ear, using a validated animal model.</a:t>
            </a:r>
            <a:endParaRPr lang="en-CA" sz="2800" b="1" kern="100" dirty="0">
              <a:effectLst/>
              <a:latin typeface="+mn-lt"/>
              <a:ea typeface="Times New Roman" panose="02020603050405020304" pitchFamily="18" charset="0"/>
              <a:cs typeface="Calibri" panose="020F0502020204030204" pitchFamily="34" charset="0"/>
            </a:endParaRPr>
          </a:p>
        </p:txBody>
      </p:sp>
      <p:sp>
        <p:nvSpPr>
          <p:cNvPr id="64" name="Rectangle 63"/>
          <p:cNvSpPr/>
          <p:nvPr/>
        </p:nvSpPr>
        <p:spPr>
          <a:xfrm>
            <a:off x="19197385" y="4667463"/>
            <a:ext cx="17638774" cy="764637"/>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92" b="1" spc="281" dirty="0">
                <a:solidFill>
                  <a:schemeClr val="bg1"/>
                </a:solidFill>
              </a:rPr>
              <a:t>RESULTS</a:t>
            </a:r>
          </a:p>
        </p:txBody>
      </p:sp>
      <p:pic>
        <p:nvPicPr>
          <p:cNvPr id="2" name="Picture 1" descr="A red and white shield with birds and crown&#10;&#10;Description automatically generated">
            <a:extLst>
              <a:ext uri="{FF2B5EF4-FFF2-40B4-BE49-F238E27FC236}">
                <a16:creationId xmlns:a16="http://schemas.microsoft.com/office/drawing/2014/main" id="{EDEEA7CE-5B12-BD92-F587-8B3CEDDC5D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307" t="3792" r="11512" b="6381"/>
          <a:stretch/>
        </p:blipFill>
        <p:spPr>
          <a:xfrm>
            <a:off x="436277" y="307532"/>
            <a:ext cx="2739837" cy="3273572"/>
          </a:xfrm>
          <a:prstGeom prst="rect">
            <a:avLst/>
          </a:prstGeom>
        </p:spPr>
      </p:pic>
      <p:graphicFrame>
        <p:nvGraphicFramePr>
          <p:cNvPr id="15" name="Diagram 14">
            <a:extLst>
              <a:ext uri="{FF2B5EF4-FFF2-40B4-BE49-F238E27FC236}">
                <a16:creationId xmlns:a16="http://schemas.microsoft.com/office/drawing/2014/main" id="{3D393DE2-9660-868D-89B9-F2EC97A87A89}"/>
              </a:ext>
            </a:extLst>
          </p:cNvPr>
          <p:cNvGraphicFramePr/>
          <p:nvPr>
            <p:extLst>
              <p:ext uri="{D42A27DB-BD31-4B8C-83A1-F6EECF244321}">
                <p14:modId xmlns:p14="http://schemas.microsoft.com/office/powerpoint/2010/main" val="761531200"/>
              </p:ext>
            </p:extLst>
          </p:nvPr>
        </p:nvGraphicFramePr>
        <p:xfrm>
          <a:off x="1700497" y="28590088"/>
          <a:ext cx="7955315" cy="3579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 Box 192">
            <a:extLst>
              <a:ext uri="{FF2B5EF4-FFF2-40B4-BE49-F238E27FC236}">
                <a16:creationId xmlns:a16="http://schemas.microsoft.com/office/drawing/2014/main" id="{BF941801-6786-52D6-5F81-458ECC42CFD1}"/>
              </a:ext>
            </a:extLst>
          </p:cNvPr>
          <p:cNvSpPr txBox="1">
            <a:spLocks noChangeArrowheads="1"/>
          </p:cNvSpPr>
          <p:nvPr/>
        </p:nvSpPr>
        <p:spPr bwMode="auto">
          <a:xfrm>
            <a:off x="10690993" y="28818515"/>
            <a:ext cx="7637969" cy="3841958"/>
          </a:xfrm>
          <a:prstGeom prst="rect">
            <a:avLst/>
          </a:prstGeom>
          <a:solidFill>
            <a:schemeClr val="bg1"/>
          </a:solidFill>
          <a:ln w="12700">
            <a:noFill/>
          </a:ln>
          <a:effectLst/>
        </p:spPr>
        <p:txBody>
          <a:bodyPr wrap="square" lIns="171137" tIns="171137" rIns="171137" bIns="171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Aft>
                <a:spcPts val="600"/>
              </a:spcAft>
            </a:pPr>
            <a:r>
              <a:rPr lang="en-US" sz="2800" u="sng" dirty="0">
                <a:latin typeface="+mn-lt"/>
              </a:rPr>
              <a:t>2. Scanning electron microscopy (SEM)</a:t>
            </a:r>
          </a:p>
          <a:p>
            <a:pPr eaLnBrk="1" hangingPunct="1"/>
            <a:endParaRPr lang="en-US" sz="2800" dirty="0">
              <a:latin typeface="+mn-lt"/>
            </a:endParaRPr>
          </a:p>
          <a:p>
            <a:pPr eaLnBrk="1" hangingPunct="1"/>
            <a:r>
              <a:rPr lang="en-CA" sz="2800" b="0" i="0" u="none" strike="noStrike" dirty="0">
                <a:solidFill>
                  <a:srgbClr val="000000"/>
                </a:solidFill>
                <a:effectLst/>
                <a:latin typeface="+mn-lt"/>
              </a:rPr>
              <a:t>Following ABR recordings, scanning electron microscopy (SEM) was performed on 9 randomly selected guinea pig's cochlea to assess the medication's potential ototoxicity.</a:t>
            </a:r>
            <a:endParaRPr lang="en-US" sz="2800" u="sng" dirty="0">
              <a:latin typeface="+mn-lt"/>
            </a:endParaRPr>
          </a:p>
          <a:p>
            <a:pPr eaLnBrk="1" hangingPunct="1"/>
            <a:endParaRPr lang="en-US" sz="2800" dirty="0">
              <a:latin typeface="+mn-lt"/>
            </a:endParaRPr>
          </a:p>
          <a:p>
            <a:pPr eaLnBrk="1" hangingPunct="1"/>
            <a:endParaRPr lang="en-US" sz="2620" u="sng" dirty="0">
              <a:latin typeface="Calibri" pitchFamily="34" charset="0"/>
            </a:endParaRPr>
          </a:p>
        </p:txBody>
      </p:sp>
      <p:sp>
        <p:nvSpPr>
          <p:cNvPr id="21" name="Rectangle 20">
            <a:extLst>
              <a:ext uri="{FF2B5EF4-FFF2-40B4-BE49-F238E27FC236}">
                <a16:creationId xmlns:a16="http://schemas.microsoft.com/office/drawing/2014/main" id="{D31F2335-B0C8-A095-5155-B36F690A7A15}"/>
              </a:ext>
            </a:extLst>
          </p:cNvPr>
          <p:cNvSpPr/>
          <p:nvPr/>
        </p:nvSpPr>
        <p:spPr>
          <a:xfrm>
            <a:off x="1607222" y="24421878"/>
            <a:ext cx="17028000" cy="9679966"/>
          </a:xfrm>
          <a:prstGeom prst="rect">
            <a:avLst/>
          </a:prstGeom>
          <a:no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38FE2D83-97FA-985F-AF74-8831EC467590}"/>
              </a:ext>
            </a:extLst>
          </p:cNvPr>
          <p:cNvSpPr txBox="1"/>
          <p:nvPr/>
        </p:nvSpPr>
        <p:spPr>
          <a:xfrm>
            <a:off x="19771905" y="5765317"/>
            <a:ext cx="17002478" cy="1384995"/>
          </a:xfrm>
          <a:prstGeom prst="rect">
            <a:avLst/>
          </a:prstGeom>
          <a:noFill/>
          <a:ln>
            <a:noFill/>
          </a:ln>
        </p:spPr>
        <p:txBody>
          <a:bodyPr wrap="square" rtlCol="0">
            <a:spAutoFit/>
          </a:bodyPr>
          <a:lstStyle/>
          <a:p>
            <a:r>
              <a:rPr lang="en-CA" sz="2800" kern="0" dirty="0">
                <a:solidFill>
                  <a:srgbClr val="000000"/>
                </a:solidFill>
                <a:effectLst/>
                <a:ea typeface="Times New Roman" panose="02020603050405020304" pitchFamily="18" charset="0"/>
                <a:cs typeface="Times New Roman" panose="02020603050405020304" pitchFamily="18" charset="0"/>
              </a:rPr>
              <a:t>ABR measurements demonstrated no significant changes in hearing thresholds between baseline (immediately post-myringotomy) and four weeks post-application in any of the experimental groups.</a:t>
            </a:r>
            <a:endParaRPr lang="en-CA" sz="2800" kern="100" dirty="0">
              <a:solidFill>
                <a:srgbClr val="000000"/>
              </a:solidFill>
              <a:effectLst/>
              <a:ea typeface="Times New Roman" panose="02020603050405020304" pitchFamily="18" charset="0"/>
              <a:cs typeface="Times New Roman" panose="02020603050405020304" pitchFamily="18" charset="0"/>
            </a:endParaRPr>
          </a:p>
          <a:p>
            <a:endParaRPr lang="en-CA" sz="2800" dirty="0"/>
          </a:p>
        </p:txBody>
      </p:sp>
      <p:sp>
        <p:nvSpPr>
          <p:cNvPr id="24" name="TextBox 23">
            <a:extLst>
              <a:ext uri="{FF2B5EF4-FFF2-40B4-BE49-F238E27FC236}">
                <a16:creationId xmlns:a16="http://schemas.microsoft.com/office/drawing/2014/main" id="{772EDAAE-C731-73C0-0D35-7072EA3431A3}"/>
              </a:ext>
            </a:extLst>
          </p:cNvPr>
          <p:cNvSpPr txBox="1"/>
          <p:nvPr/>
        </p:nvSpPr>
        <p:spPr>
          <a:xfrm>
            <a:off x="1710388" y="24361436"/>
            <a:ext cx="16883121" cy="2984022"/>
          </a:xfrm>
          <a:prstGeom prst="rect">
            <a:avLst/>
          </a:prstGeom>
          <a:noFill/>
        </p:spPr>
        <p:txBody>
          <a:bodyPr wrap="square" rtlCol="0">
            <a:spAutoFit/>
          </a:bodyPr>
          <a:lstStyle/>
          <a:p>
            <a:pPr>
              <a:spcAft>
                <a:spcPts val="600"/>
              </a:spcAft>
            </a:pPr>
            <a:r>
              <a:rPr lang="en-CA" sz="2800" u="sng" dirty="0"/>
              <a:t>Sample</a:t>
            </a:r>
          </a:p>
          <a:p>
            <a:r>
              <a:rPr lang="en-CA" sz="2800" dirty="0"/>
              <a:t>- 17 white female albino guinea pigs with normal baseline hearing levels.</a:t>
            </a:r>
          </a:p>
          <a:p>
            <a:pPr>
              <a:lnSpc>
                <a:spcPct val="115000"/>
              </a:lnSpc>
              <a:spcAft>
                <a:spcPts val="800"/>
              </a:spcAft>
            </a:pPr>
            <a:r>
              <a:rPr lang="en-CA" sz="2800" b="1" kern="100" dirty="0">
                <a:effectLst/>
                <a:ea typeface="Times New Roman" panose="02020603050405020304" pitchFamily="18" charset="0"/>
                <a:cs typeface="Times New Roman" panose="02020603050405020304" pitchFamily="18" charset="0"/>
              </a:rPr>
              <a:t>Group 1 </a:t>
            </a:r>
            <a:r>
              <a:rPr lang="en-CA" sz="2800" kern="100" dirty="0">
                <a:effectLst/>
                <a:ea typeface="Times New Roman" panose="02020603050405020304" pitchFamily="18" charset="0"/>
                <a:cs typeface="Times New Roman" panose="02020603050405020304" pitchFamily="18" charset="0"/>
              </a:rPr>
              <a:t>received 100% mesna powder in one ear, while the other received powdered boric acid, a non-ototoxic control substance. </a:t>
            </a:r>
            <a:r>
              <a:rPr lang="en-CA" sz="2800" b="1" kern="100" dirty="0">
                <a:effectLst/>
                <a:ea typeface="Times New Roman" panose="02020603050405020304" pitchFamily="18" charset="0"/>
                <a:cs typeface="Times New Roman" panose="02020603050405020304" pitchFamily="18" charset="0"/>
              </a:rPr>
              <a:t>Group 2 </a:t>
            </a:r>
            <a:r>
              <a:rPr lang="en-CA" sz="2800" kern="100" dirty="0">
                <a:effectLst/>
                <a:ea typeface="Times New Roman" panose="02020603050405020304" pitchFamily="18" charset="0"/>
                <a:cs typeface="Times New Roman" panose="02020603050405020304" pitchFamily="18" charset="0"/>
              </a:rPr>
              <a:t>received 100% mesna solution in one ear, while the other received saline solution, as a non-ototoxic control substance. </a:t>
            </a:r>
            <a:r>
              <a:rPr lang="en-CA" sz="2800" b="1" kern="100" dirty="0">
                <a:effectLst/>
                <a:ea typeface="Times New Roman" panose="02020603050405020304" pitchFamily="18" charset="0"/>
                <a:cs typeface="Times New Roman" panose="02020603050405020304" pitchFamily="18" charset="0"/>
              </a:rPr>
              <a:t>In a separate instance, a single guinea pig </a:t>
            </a:r>
            <a:r>
              <a:rPr lang="en-CA" sz="2800" kern="100" dirty="0">
                <a:effectLst/>
                <a:ea typeface="Times New Roman" panose="02020603050405020304" pitchFamily="18" charset="0"/>
                <a:cs typeface="Times New Roman" panose="02020603050405020304" pitchFamily="18" charset="0"/>
              </a:rPr>
              <a:t>underwent artificial fistula creation on the medial wall of the middle ear, followed by 100% mesna solution application.</a:t>
            </a:r>
          </a:p>
        </p:txBody>
      </p:sp>
      <p:sp>
        <p:nvSpPr>
          <p:cNvPr id="26" name="TextBox 25">
            <a:extLst>
              <a:ext uri="{FF2B5EF4-FFF2-40B4-BE49-F238E27FC236}">
                <a16:creationId xmlns:a16="http://schemas.microsoft.com/office/drawing/2014/main" id="{9C702E9C-CEB0-252E-E1AC-B9A3FB1DE7A6}"/>
              </a:ext>
            </a:extLst>
          </p:cNvPr>
          <p:cNvSpPr txBox="1"/>
          <p:nvPr/>
        </p:nvSpPr>
        <p:spPr>
          <a:xfrm>
            <a:off x="19927997" y="7035846"/>
            <a:ext cx="16694523" cy="523220"/>
          </a:xfrm>
          <a:prstGeom prst="rect">
            <a:avLst/>
          </a:prstGeom>
          <a:noFill/>
          <a:ln>
            <a:noFill/>
          </a:ln>
        </p:spPr>
        <p:txBody>
          <a:bodyPr wrap="square" rtlCol="0">
            <a:spAutoFit/>
          </a:bodyPr>
          <a:lstStyle/>
          <a:p>
            <a:pPr>
              <a:spcAft>
                <a:spcPts val="1800"/>
              </a:spcAft>
            </a:pPr>
            <a:r>
              <a:rPr lang="en-CA" sz="2800" dirty="0"/>
              <a:t>All recorded thresholds remained within normal hearing ranges for guinea pigs (≤ 25 dB).</a:t>
            </a:r>
          </a:p>
        </p:txBody>
      </p:sp>
      <p:sp>
        <p:nvSpPr>
          <p:cNvPr id="28" name="TextBox 27">
            <a:extLst>
              <a:ext uri="{FF2B5EF4-FFF2-40B4-BE49-F238E27FC236}">
                <a16:creationId xmlns:a16="http://schemas.microsoft.com/office/drawing/2014/main" id="{D87B1E3C-DF0C-7E77-75A0-A6D3E233D025}"/>
              </a:ext>
            </a:extLst>
          </p:cNvPr>
          <p:cNvSpPr txBox="1"/>
          <p:nvPr/>
        </p:nvSpPr>
        <p:spPr>
          <a:xfrm>
            <a:off x="19889824" y="16346812"/>
            <a:ext cx="8361461" cy="1815882"/>
          </a:xfrm>
          <a:prstGeom prst="rect">
            <a:avLst/>
          </a:prstGeom>
          <a:noFill/>
          <a:ln>
            <a:noFill/>
          </a:ln>
        </p:spPr>
        <p:txBody>
          <a:bodyPr wrap="square" rtlCol="0">
            <a:spAutoFit/>
          </a:bodyPr>
          <a:lstStyle/>
          <a:p>
            <a:pPr>
              <a:buNone/>
            </a:pPr>
            <a:r>
              <a:rPr lang="en-CA" sz="2800" b="1" u="sng" dirty="0"/>
              <a:t>SEM of the </a:t>
            </a:r>
            <a:r>
              <a:rPr lang="en-CA" sz="2800" b="1" u="sng" dirty="0" err="1"/>
              <a:t>cochleas</a:t>
            </a:r>
            <a:r>
              <a:rPr lang="en-CA" sz="2800" b="1" u="sng" dirty="0"/>
              <a:t> </a:t>
            </a:r>
            <a:r>
              <a:rPr lang="en-CA" sz="2800" dirty="0"/>
              <a:t>revealed no signs of ototoxicity. </a:t>
            </a:r>
          </a:p>
          <a:p>
            <a:pPr>
              <a:buNone/>
            </a:pPr>
            <a:r>
              <a:rPr lang="en-CA" sz="2800" dirty="0">
                <a:solidFill>
                  <a:srgbClr val="000000"/>
                </a:solidFill>
                <a:effectLst/>
                <a:latin typeface="Times New Roman" panose="02020603050405020304" pitchFamily="18" charset="0"/>
              </a:rPr>
              <a:t>3 rows of outer hair cells (</a:t>
            </a:r>
            <a:r>
              <a:rPr lang="en-CA" sz="2800" dirty="0">
                <a:solidFill>
                  <a:srgbClr val="000000"/>
                </a:solidFill>
                <a:latin typeface="Times New Roman" panose="02020603050405020304" pitchFamily="18" charset="0"/>
              </a:rPr>
              <a:t>top</a:t>
            </a:r>
            <a:r>
              <a:rPr lang="en-CA" sz="2800" dirty="0">
                <a:solidFill>
                  <a:srgbClr val="000000"/>
                </a:solidFill>
                <a:effectLst/>
                <a:latin typeface="Times New Roman" panose="02020603050405020304" pitchFamily="18" charset="0"/>
              </a:rPr>
              <a:t>) and a single row of inner hair cells (bottom).</a:t>
            </a:r>
          </a:p>
          <a:p>
            <a:pPr>
              <a:spcAft>
                <a:spcPts val="1800"/>
              </a:spcAft>
            </a:pPr>
            <a:r>
              <a:rPr lang="en-CA" sz="2800" dirty="0"/>
              <a:t>(Figure 2). </a:t>
            </a:r>
          </a:p>
        </p:txBody>
      </p:sp>
      <p:sp>
        <p:nvSpPr>
          <p:cNvPr id="30" name="TextBox 29">
            <a:extLst>
              <a:ext uri="{FF2B5EF4-FFF2-40B4-BE49-F238E27FC236}">
                <a16:creationId xmlns:a16="http://schemas.microsoft.com/office/drawing/2014/main" id="{46EBEAA2-80E6-BC55-0D91-F63FE414A71C}"/>
              </a:ext>
            </a:extLst>
          </p:cNvPr>
          <p:cNvSpPr txBox="1"/>
          <p:nvPr/>
        </p:nvSpPr>
        <p:spPr>
          <a:xfrm>
            <a:off x="20802600" y="24674501"/>
            <a:ext cx="8200401" cy="769441"/>
          </a:xfrm>
          <a:prstGeom prst="rect">
            <a:avLst/>
          </a:prstGeom>
          <a:noFill/>
          <a:ln>
            <a:noFill/>
          </a:ln>
        </p:spPr>
        <p:txBody>
          <a:bodyPr wrap="square" rtlCol="0">
            <a:spAutoFit/>
          </a:bodyPr>
          <a:lstStyle/>
          <a:p>
            <a:r>
              <a:rPr lang="en-CA" sz="2200" dirty="0"/>
              <a:t>Figure 2. </a:t>
            </a:r>
            <a:r>
              <a:rPr lang="en-CA" sz="2200" kern="0" dirty="0">
                <a:effectLst/>
                <a:ea typeface="Times New Roman" panose="02020603050405020304" pitchFamily="18" charset="0"/>
              </a:rPr>
              <a:t>Normal organ of Corti obtained from a mesna-treated animal.</a:t>
            </a:r>
            <a:endParaRPr lang="en-CA" sz="2200" dirty="0"/>
          </a:p>
        </p:txBody>
      </p:sp>
      <p:sp>
        <p:nvSpPr>
          <p:cNvPr id="32" name="Rectangle 31">
            <a:extLst>
              <a:ext uri="{FF2B5EF4-FFF2-40B4-BE49-F238E27FC236}">
                <a16:creationId xmlns:a16="http://schemas.microsoft.com/office/drawing/2014/main" id="{0FBD806C-F627-5252-9460-BD8563BF8FEF}"/>
              </a:ext>
            </a:extLst>
          </p:cNvPr>
          <p:cNvSpPr/>
          <p:nvPr/>
        </p:nvSpPr>
        <p:spPr>
          <a:xfrm>
            <a:off x="19197384" y="5515761"/>
            <a:ext cx="17638775" cy="19943443"/>
          </a:xfrm>
          <a:prstGeom prst="rect">
            <a:avLst/>
          </a:prstGeom>
          <a:no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a:extLst>
              <a:ext uri="{FF2B5EF4-FFF2-40B4-BE49-F238E27FC236}">
                <a16:creationId xmlns:a16="http://schemas.microsoft.com/office/drawing/2014/main" id="{D9FD79D9-AE82-186A-C582-AEC9169B686C}"/>
              </a:ext>
            </a:extLst>
          </p:cNvPr>
          <p:cNvSpPr txBox="1"/>
          <p:nvPr/>
        </p:nvSpPr>
        <p:spPr>
          <a:xfrm>
            <a:off x="19953493" y="15826067"/>
            <a:ext cx="16528547" cy="369332"/>
          </a:xfrm>
          <a:prstGeom prst="rect">
            <a:avLst/>
          </a:prstGeom>
          <a:noFill/>
          <a:ln>
            <a:noFill/>
          </a:ln>
        </p:spPr>
        <p:txBody>
          <a:bodyPr wrap="square" rtlCol="0">
            <a:spAutoFit/>
          </a:bodyPr>
          <a:lstStyle/>
          <a:p>
            <a:r>
              <a:rPr lang="en-US" dirty="0"/>
              <a:t>Figure 1. Auditory brainstem response thresholds in (A) control ears and (B) experimental ears at baseline and 4 weeks post-intervention. </a:t>
            </a:r>
          </a:p>
        </p:txBody>
      </p:sp>
      <p:sp>
        <p:nvSpPr>
          <p:cNvPr id="35" name="Double Bracket 34">
            <a:extLst>
              <a:ext uri="{FF2B5EF4-FFF2-40B4-BE49-F238E27FC236}">
                <a16:creationId xmlns:a16="http://schemas.microsoft.com/office/drawing/2014/main" id="{65A1F20E-B680-E3C6-7011-12C9DA1FC5A1}"/>
              </a:ext>
            </a:extLst>
          </p:cNvPr>
          <p:cNvSpPr/>
          <p:nvPr/>
        </p:nvSpPr>
        <p:spPr>
          <a:xfrm>
            <a:off x="1341579" y="22011450"/>
            <a:ext cx="16794021" cy="1000076"/>
          </a:xfrm>
          <a:prstGeom prst="bracketPair">
            <a:avLst/>
          </a:prstGeom>
          <a:noFill/>
          <a:ln w="38100">
            <a:solidFill>
              <a:srgbClr val="374D8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p>
        </p:txBody>
      </p:sp>
      <p:sp>
        <p:nvSpPr>
          <p:cNvPr id="36" name="TextBox 35">
            <a:extLst>
              <a:ext uri="{FF2B5EF4-FFF2-40B4-BE49-F238E27FC236}">
                <a16:creationId xmlns:a16="http://schemas.microsoft.com/office/drawing/2014/main" id="{E96FF168-20F5-AD36-49F4-E11F7D6634D9}"/>
              </a:ext>
            </a:extLst>
          </p:cNvPr>
          <p:cNvSpPr txBox="1"/>
          <p:nvPr/>
        </p:nvSpPr>
        <p:spPr>
          <a:xfrm>
            <a:off x="29415363" y="33986365"/>
            <a:ext cx="5813323" cy="784830"/>
          </a:xfrm>
          <a:prstGeom prst="rect">
            <a:avLst/>
          </a:prstGeom>
          <a:noFill/>
        </p:spPr>
        <p:txBody>
          <a:bodyPr wrap="square" rtlCol="0">
            <a:spAutoFit/>
          </a:bodyPr>
          <a:lstStyle/>
          <a:p>
            <a:r>
              <a:rPr lang="en-US" sz="4500" b="1" dirty="0"/>
              <a:t>Research supported by:</a:t>
            </a:r>
          </a:p>
        </p:txBody>
      </p:sp>
      <p:pic>
        <p:nvPicPr>
          <p:cNvPr id="37" name="Picture 36">
            <a:extLst>
              <a:ext uri="{FF2B5EF4-FFF2-40B4-BE49-F238E27FC236}">
                <a16:creationId xmlns:a16="http://schemas.microsoft.com/office/drawing/2014/main" id="{189F6FAC-EA30-B14B-6E95-41F12D9D7B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887710" y="34966846"/>
            <a:ext cx="5594330" cy="1393224"/>
          </a:xfrm>
          <a:prstGeom prst="rect">
            <a:avLst/>
          </a:prstGeom>
        </p:spPr>
      </p:pic>
      <p:pic>
        <p:nvPicPr>
          <p:cNvPr id="38" name="Picture 37" descr="A logo for a firefighter company&#10;&#10;Description automatically generated">
            <a:extLst>
              <a:ext uri="{FF2B5EF4-FFF2-40B4-BE49-F238E27FC236}">
                <a16:creationId xmlns:a16="http://schemas.microsoft.com/office/drawing/2014/main" id="{7FB4CE96-19E3-7986-F27A-AEC13E4EFA76}"/>
              </a:ext>
            </a:extLst>
          </p:cNvPr>
          <p:cNvPicPr>
            <a:picLocks noChangeAspect="1"/>
          </p:cNvPicPr>
          <p:nvPr/>
        </p:nvPicPr>
        <p:blipFill rotWithShape="1">
          <a:blip r:embed="rId9">
            <a:extLst>
              <a:ext uri="{28A0092B-C50C-407E-A947-70E740481C1C}">
                <a14:useLocalDpi xmlns:a14="http://schemas.microsoft.com/office/drawing/2010/main" val="0"/>
              </a:ext>
            </a:extLst>
          </a:blip>
          <a:srcRect l="6810" r="7194"/>
          <a:stretch/>
        </p:blipFill>
        <p:spPr>
          <a:xfrm>
            <a:off x="30870283" y="36513118"/>
            <a:ext cx="5611757" cy="1393223"/>
          </a:xfrm>
          <a:prstGeom prst="rect">
            <a:avLst/>
          </a:prstGeom>
        </p:spPr>
      </p:pic>
      <p:pic>
        <p:nvPicPr>
          <p:cNvPr id="45" name="Picture 44" descr="A red and blue shield with people in the middle&#10;&#10;Description automatically generated">
            <a:extLst>
              <a:ext uri="{FF2B5EF4-FFF2-40B4-BE49-F238E27FC236}">
                <a16:creationId xmlns:a16="http://schemas.microsoft.com/office/drawing/2014/main" id="{44349ABD-C768-D747-D8F3-B097BD4F6D85}"/>
              </a:ext>
            </a:extLst>
          </p:cNvPr>
          <p:cNvPicPr>
            <a:picLocks noChangeAspect="1"/>
          </p:cNvPicPr>
          <p:nvPr/>
        </p:nvPicPr>
        <p:blipFill rotWithShape="1">
          <a:blip r:embed="rId10">
            <a:extLst>
              <a:ext uri="{28A0092B-C50C-407E-A947-70E740481C1C}">
                <a14:useLocalDpi xmlns:a14="http://schemas.microsoft.com/office/drawing/2010/main" val="0"/>
              </a:ext>
            </a:extLst>
          </a:blip>
          <a:srcRect l="7057" t="5993" r="56549" b="9948"/>
          <a:stretch/>
        </p:blipFill>
        <p:spPr>
          <a:xfrm>
            <a:off x="35144550" y="1407149"/>
            <a:ext cx="2955940" cy="3473348"/>
          </a:xfrm>
          <a:prstGeom prst="rect">
            <a:avLst/>
          </a:prstGeom>
        </p:spPr>
      </p:pic>
      <p:pic>
        <p:nvPicPr>
          <p:cNvPr id="3" name="Picture 2">
            <a:extLst>
              <a:ext uri="{FF2B5EF4-FFF2-40B4-BE49-F238E27FC236}">
                <a16:creationId xmlns:a16="http://schemas.microsoft.com/office/drawing/2014/main" id="{0623F710-A973-6373-37DA-52F720FEC0D7}"/>
              </a:ext>
            </a:extLst>
          </p:cNvPr>
          <p:cNvPicPr>
            <a:picLocks noChangeAspect="1"/>
          </p:cNvPicPr>
          <p:nvPr/>
        </p:nvPicPr>
        <p:blipFill>
          <a:blip r:embed="rId11"/>
          <a:srcRect b="7849"/>
          <a:stretch/>
        </p:blipFill>
        <p:spPr>
          <a:xfrm>
            <a:off x="21336000" y="18246355"/>
            <a:ext cx="13639800" cy="6275098"/>
          </a:xfrm>
          <a:prstGeom prst="rect">
            <a:avLst/>
          </a:prstGeom>
        </p:spPr>
      </p:pic>
      <p:graphicFrame>
        <p:nvGraphicFramePr>
          <p:cNvPr id="4" name="Graphique 10">
            <a:extLst>
              <a:ext uri="{FF2B5EF4-FFF2-40B4-BE49-F238E27FC236}">
                <a16:creationId xmlns:a16="http://schemas.microsoft.com/office/drawing/2014/main" id="{9530E125-E58A-680D-8315-961B21E73B22}"/>
              </a:ext>
            </a:extLst>
          </p:cNvPr>
          <p:cNvGraphicFramePr>
            <a:graphicFrameLocks/>
          </p:cNvGraphicFramePr>
          <p:nvPr>
            <p:extLst>
              <p:ext uri="{D42A27DB-BD31-4B8C-83A1-F6EECF244321}">
                <p14:modId xmlns:p14="http://schemas.microsoft.com/office/powerpoint/2010/main" val="3472645537"/>
              </p:ext>
            </p:extLst>
          </p:nvPr>
        </p:nvGraphicFramePr>
        <p:xfrm>
          <a:off x="19681865" y="8245261"/>
          <a:ext cx="8437394" cy="753778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 name="Graphique 1">
            <a:extLst>
              <a:ext uri="{FF2B5EF4-FFF2-40B4-BE49-F238E27FC236}">
                <a16:creationId xmlns:a16="http://schemas.microsoft.com/office/drawing/2014/main" id="{A56811A5-722A-1E42-A7A4-051DA2965DB3}"/>
              </a:ext>
            </a:extLst>
          </p:cNvPr>
          <p:cNvGraphicFramePr>
            <a:graphicFrameLocks/>
          </p:cNvGraphicFramePr>
          <p:nvPr>
            <p:extLst>
              <p:ext uri="{D42A27DB-BD31-4B8C-83A1-F6EECF244321}">
                <p14:modId xmlns:p14="http://schemas.microsoft.com/office/powerpoint/2010/main" val="220211886"/>
              </p:ext>
            </p:extLst>
          </p:nvPr>
        </p:nvGraphicFramePr>
        <p:xfrm>
          <a:off x="27984515" y="8250233"/>
          <a:ext cx="8835066" cy="807204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2013 - 2022 Theme">
  <a:themeElements>
    <a:clrScheme name="Custom 3">
      <a:dk1>
        <a:sysClr val="windowText" lastClr="000000"/>
      </a:dk1>
      <a:lt1>
        <a:sysClr val="window" lastClr="FFFFFF"/>
      </a:lt1>
      <a:dk2>
        <a:srgbClr val="242852"/>
      </a:dk2>
      <a:lt2>
        <a:srgbClr val="ACCBF9"/>
      </a:lt2>
      <a:accent1>
        <a:srgbClr val="4A66AC"/>
      </a:accent1>
      <a:accent2>
        <a:srgbClr val="C0D7EC"/>
      </a:accent2>
      <a:accent3>
        <a:srgbClr val="297FD5"/>
      </a:accent3>
      <a:accent4>
        <a:srgbClr val="7F8FA9"/>
      </a:accent4>
      <a:accent5>
        <a:srgbClr val="5AA2AE"/>
      </a:accent5>
      <a:accent6>
        <a:srgbClr val="9D90A0"/>
      </a:accent6>
      <a:hlink>
        <a:srgbClr val="9454C3"/>
      </a:hlink>
      <a:folHlink>
        <a:srgbClr val="3EBBF0"/>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11237</TotalTime>
  <Words>1366</Words>
  <Application>Microsoft Macintosh PowerPoint</Application>
  <PresentationFormat>Personnalisé</PresentationFormat>
  <Paragraphs>70</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Times New Roman</vt:lpstr>
      <vt:lpstr>Office 2013 - 2022 Theme</vt:lpstr>
      <vt:lpstr>Présentation PowerPoint</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44x30</dc:title>
  <dc:creator>Jay Larson</dc:creator>
  <dc:description>Quality poster printing
www.genigraphics.com
1-800-790-4001</dc:description>
  <cp:lastModifiedBy>Philippe Izard</cp:lastModifiedBy>
  <cp:revision>97</cp:revision>
  <cp:lastPrinted>2013-02-12T02:21:55Z</cp:lastPrinted>
  <dcterms:created xsi:type="dcterms:W3CDTF">2013-02-10T21:14:48Z</dcterms:created>
  <dcterms:modified xsi:type="dcterms:W3CDTF">2025-06-08T14:49:40Z</dcterms:modified>
</cp:coreProperties>
</file>