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313" r:id="rId3"/>
    <p:sldId id="318" r:id="rId4"/>
    <p:sldId id="299" r:id="rId5"/>
    <p:sldId id="337" r:id="rId6"/>
    <p:sldId id="336" r:id="rId7"/>
    <p:sldId id="328" r:id="rId8"/>
    <p:sldId id="329" r:id="rId9"/>
    <p:sldId id="330" r:id="rId10"/>
    <p:sldId id="338" r:id="rId11"/>
    <p:sldId id="335" r:id="rId12"/>
    <p:sldId id="339" r:id="rId13"/>
    <p:sldId id="319" r:id="rId14"/>
    <p:sldId id="324" r:id="rId15"/>
    <p:sldId id="346" r:id="rId16"/>
    <p:sldId id="334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635"/>
  </p:normalViewPr>
  <p:slideViewPr>
    <p:cSldViewPr snapToGrid="0">
      <p:cViewPr varScale="1">
        <p:scale>
          <a:sx n="91" d="100"/>
          <a:sy n="91" d="100"/>
        </p:scale>
        <p:origin x="116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AFD61C-5C24-944F-BC4E-35ABD853FD61}" type="datetimeFigureOut">
              <a:rPr lang="fr-FR" smtClean="0"/>
              <a:t>08/06/2025</a:t>
            </a:fld>
            <a:endParaRPr lang="fr-FR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03939-554D-2342-A409-6235B8FA79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0603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EA81A-F12B-D6F5-2526-6EFF6E409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C66B9B-6338-7903-744E-7DB33818E5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D8541B-FAE1-46AF-A597-B08243CF5A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E81DE-302C-8C5B-4FAE-A35E6D7C81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DA256-036B-4A9A-B7E2-13818017263C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3862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65498-1957-C126-4D77-6EA6FB66E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0027B1-FB65-2681-6AA1-58569886AB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00ABE2-77CB-E3C3-691D-5CFC7AF7FE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A787A-9F38-782D-D73E-53881EE15B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DA256-036B-4A9A-B7E2-13818017263C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2990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DA256-036B-4A9A-B7E2-13818017263C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4683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3725E-0E13-B94A-A0BC-E3B0112B69E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4281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Patients who had coblation experienced significantly less self-reported pain complaints during the first 7 days compared to the cautery group (p&lt;0,05). After 7 days, the pain scores between the two groups were similar (p&gt;0,05).</a:t>
            </a:r>
            <a:b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Coblation vs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microdebrider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There is a trend indicating that patients in the coblation group experienced less pain during the first 7 days post-operation. However, this did not reach statistical significance (p &gt; 0.05)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3725E-0E13-B94A-A0BC-E3B0112B69E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6635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Published: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Results: </a:t>
            </a:r>
            <a:r>
              <a:rPr lang="en-CA" dirty="0" err="1"/>
              <a:t>Coblation</a:t>
            </a:r>
            <a:r>
              <a:rPr lang="en-CA" dirty="0"/>
              <a:t> generated a carbon footprint of 8.6 kg eCO2, versus 0.1–0.2 kg eCO2 for the other techniques.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DA256-036B-4A9A-B7E2-13818017263C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0436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288.77-312.83 $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DA256-036B-4A9A-B7E2-13818017263C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3793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63EB8F-729B-5FEA-4005-D12109F36F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D5678F5-30C1-EC6E-C510-06D14A3F6B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914CB9-C289-EEA1-0017-060122E2E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F90E9-E9D4-DB4E-840F-9BAD903BFC77}" type="datetimeFigureOut">
              <a:rPr lang="fr-FR" smtClean="0"/>
              <a:t>08/06/2025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E46B60-E35B-3CEA-1C1F-85DDF70E9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078788-477F-F959-A9E7-F09D7EC8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05E9-5D8D-BA4E-B8B1-03789A8562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4053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1E1FC5-C8DE-E2AD-AA4D-69E816BC5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A40576D-477F-D7B7-F7E8-9E9246327F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784432-DEB7-E3BD-1ECB-4156F61B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F90E9-E9D4-DB4E-840F-9BAD903BFC77}" type="datetimeFigureOut">
              <a:rPr lang="fr-FR" smtClean="0"/>
              <a:t>08/06/2025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AF6D40-8CF7-E72B-0ACC-5D8F98937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597B9F-185A-9A9A-E37E-02579F89C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05E9-5D8D-BA4E-B8B1-03789A8562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6253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9D23B67-1DFD-E101-C2AF-32691E74BC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C7B51DE-D82E-24DE-2B5B-1E74FEA25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9B43EC-C923-CCE6-51EF-279E588D9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F90E9-E9D4-DB4E-840F-9BAD903BFC77}" type="datetimeFigureOut">
              <a:rPr lang="fr-FR" smtClean="0"/>
              <a:t>08/06/2025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381638-8716-3569-5E40-DA83FC61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55E655-407B-E8AC-FCE3-EF1B1637E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05E9-5D8D-BA4E-B8B1-03789A8562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3364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9F740D-F9B1-4DB1-E109-01E3B6308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5D15E9-8540-3481-A842-DB12F53FB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C09A86-5A28-0082-2607-B61E5988E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F90E9-E9D4-DB4E-840F-9BAD903BFC77}" type="datetimeFigureOut">
              <a:rPr lang="fr-FR" smtClean="0"/>
              <a:t>08/06/2025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2B7591-A122-A626-C5B9-28F5F2258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FB6337-26D7-04EA-277C-E1024F1FD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05E9-5D8D-BA4E-B8B1-03789A8562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858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7CB084-5FFC-E134-7C1C-17A3A0E7A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263A29B-67C7-7758-A0B3-873A833B3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1B0456-191C-EC81-DF2B-AF258D23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F90E9-E9D4-DB4E-840F-9BAD903BFC77}" type="datetimeFigureOut">
              <a:rPr lang="fr-FR" smtClean="0"/>
              <a:t>08/06/2025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91A709-099D-49B5-15CA-A3F5210AD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DD4301-7698-947A-EFED-2B8399E15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05E9-5D8D-BA4E-B8B1-03789A8562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061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00315C-172C-52B7-9EFA-73BF6C859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48A9F8-9A39-1975-3BD1-9463778072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34C5433-09BE-9347-8EBA-30CF6E796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D18EE08-70A3-46FF-C042-2A7131EED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F90E9-E9D4-DB4E-840F-9BAD903BFC77}" type="datetimeFigureOut">
              <a:rPr lang="fr-FR" smtClean="0"/>
              <a:t>08/06/2025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E4181E3-8292-5565-C894-4F45132EB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3664AA-D41F-2315-993E-FF9BDEA38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05E9-5D8D-BA4E-B8B1-03789A8562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470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84075F-DCA2-25FA-D920-76D932019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BFAB411-DF74-53EE-6E72-EBF32CC02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7CC701E-B2C9-2D80-467D-E40737106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21642B1-00F3-D3BA-204A-E66F8F0B6D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449B3E4-094F-00C2-E1FA-96BB8886FB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140898A-8598-5B04-1996-D0C0DCC8B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F90E9-E9D4-DB4E-840F-9BAD903BFC77}" type="datetimeFigureOut">
              <a:rPr lang="fr-FR" smtClean="0"/>
              <a:t>08/06/2025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0943E42-EA28-32F0-417B-5CA6F3A75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3F137E7-9246-986D-0FA8-2E1202A4E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05E9-5D8D-BA4E-B8B1-03789A8562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4542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D4B3C7-27E9-961D-592B-063420C0A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1F97B3E-9B6A-BF3B-9FF7-B0AF41C66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F90E9-E9D4-DB4E-840F-9BAD903BFC77}" type="datetimeFigureOut">
              <a:rPr lang="fr-FR" smtClean="0"/>
              <a:t>08/06/2025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7F70ADE-0F1D-EC6D-8FB0-4581E0F4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068D5E5-A101-0648-03B7-98FF1802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05E9-5D8D-BA4E-B8B1-03789A8562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4573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42C2B9A-1383-906F-C2CC-1DC1C798C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F90E9-E9D4-DB4E-840F-9BAD903BFC77}" type="datetimeFigureOut">
              <a:rPr lang="fr-FR" smtClean="0"/>
              <a:t>08/06/2025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2BAD41F-8342-ACA6-B34C-09D37D408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EB3C143-69BE-3C3E-643D-BDB008647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05E9-5D8D-BA4E-B8B1-03789A8562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1962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2A0D20-87F4-2729-2A6C-D605791F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721191-3E9E-721C-62A2-45C5943E6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2CC6FAC-802C-874C-155C-C842AD7CF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AEA7E5-25F5-863E-88D7-6A857BB41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F90E9-E9D4-DB4E-840F-9BAD903BFC77}" type="datetimeFigureOut">
              <a:rPr lang="fr-FR" smtClean="0"/>
              <a:t>08/06/2025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566C92C-A0B3-B02F-6890-6BAF415BD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1744016-7941-FED6-9E3E-22276EBD0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05E9-5D8D-BA4E-B8B1-03789A8562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6785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DF8B04-6FDA-1853-CE57-2B202C00B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AD0E4A1-191E-44C2-8170-E0839E4A72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BD94EE6-5252-A343-3B57-86509299F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5710812-9959-9DB8-8DEB-148D448C8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F90E9-E9D4-DB4E-840F-9BAD903BFC77}" type="datetimeFigureOut">
              <a:rPr lang="fr-FR" smtClean="0"/>
              <a:t>08/06/2025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63EC3D1-B3ED-D36F-C0C6-6C174D5C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7C62774-5EE8-8130-6ACF-B53ECCEE3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05E9-5D8D-BA4E-B8B1-03789A8562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7885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C412809-0BA0-67E5-417F-FA9423982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E197AA-387D-D931-70F5-55A0CBBB1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9F523A-16CE-BCB6-C2DE-17BDFCFB6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EF90E9-E9D4-DB4E-840F-9BAD903BFC77}" type="datetimeFigureOut">
              <a:rPr lang="fr-FR" smtClean="0"/>
              <a:t>08/06/2025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D9CF9E-9684-FB2B-6C74-67DDD8715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AA8C68-249E-AF86-B102-9C004B833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1F05E9-5D8D-BA4E-B8B1-03789A8562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143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FC5660-05F5-4087-E291-957AF8E9C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568" y="338203"/>
            <a:ext cx="11446204" cy="253562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Comparison of electrocautery versus coblation technique in pediatric patients requiring tonsillectomy</a:t>
            </a:r>
            <a:r>
              <a:rPr lang="fr-CA" dirty="0">
                <a:effectLst/>
              </a:rPr>
              <a:t> 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61CE882-E094-C096-FAED-4B1C35E7B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106057"/>
            <a:ext cx="9231087" cy="1422400"/>
          </a:xfrm>
        </p:spPr>
        <p:txBody>
          <a:bodyPr/>
          <a:lstStyle/>
          <a:p>
            <a:r>
              <a:rPr lang="nl-NL" dirty="0"/>
              <a:t>Hady Tall, </a:t>
            </a:r>
            <a:r>
              <a:rPr lang="nl-NL" dirty="0" err="1"/>
              <a:t>Ostap</a:t>
            </a:r>
            <a:r>
              <a:rPr lang="nl-NL" dirty="0"/>
              <a:t> </a:t>
            </a:r>
            <a:r>
              <a:rPr lang="nl-NL" dirty="0" err="1"/>
              <a:t>Orishchak</a:t>
            </a:r>
            <a:r>
              <a:rPr lang="nl-NL" dirty="0"/>
              <a:t> ,Sam  J Daniel</a:t>
            </a:r>
            <a:endParaRPr lang="fr-FR" dirty="0"/>
          </a:p>
        </p:txBody>
      </p:sp>
      <p:pic>
        <p:nvPicPr>
          <p:cNvPr id="4" name="Picture 2" descr="2025 Remote Sponsorship Opportunities - CSOHNS">
            <a:extLst>
              <a:ext uri="{FF2B5EF4-FFF2-40B4-BE49-F238E27FC236}">
                <a16:creationId xmlns:a16="http://schemas.microsoft.com/office/drawing/2014/main" id="{DD03FC88-3E21-7BDF-9D16-B29C6D93B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38" y="4793343"/>
            <a:ext cx="5680340" cy="200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702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4C6992-B378-13C4-55F0-F91B84B83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 err="1"/>
              <a:t>Results</a:t>
            </a:r>
            <a:endParaRPr lang="fr-FR" sz="3200" b="1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6A5A74C3-CBA4-C41C-3237-6B6CE213AF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3959" y="1825625"/>
            <a:ext cx="1024408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8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EBE1A6-8818-EF97-0057-D4DB435EC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Discussion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0BD8C0F-1AC8-A38B-60E1-D4041C1C1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688" y="1690688"/>
            <a:ext cx="8222712" cy="132556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6526DF1-D290-5D38-98BA-69E63D3DF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3270142"/>
            <a:ext cx="10667999" cy="376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81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042D31-99BD-8687-0CE0-EF8BA679A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Discussion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A23B0FE-A1FF-EF39-A886-BB5BE0F0C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4780" y="1303020"/>
            <a:ext cx="6516370" cy="204597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C903641D-0E98-EBCB-F45C-59BA62364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110" y="3429000"/>
            <a:ext cx="7258050" cy="3223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E5B117BC-E312-3789-BDA8-E5CE4A676185}"/>
              </a:ext>
            </a:extLst>
          </p:cNvPr>
          <p:cNvSpPr txBox="1"/>
          <p:nvPr/>
        </p:nvSpPr>
        <p:spPr>
          <a:xfrm>
            <a:off x="243840" y="4113755"/>
            <a:ext cx="43078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/>
              <a:t>Conclusion:</a:t>
            </a:r>
            <a:r>
              <a:rPr lang="en-CA" dirty="0"/>
              <a:t> Among children undergoing tonsillar surgery for obstructive sleep apnea, </a:t>
            </a:r>
            <a:r>
              <a:rPr lang="en-CA" dirty="0">
                <a:highlight>
                  <a:srgbClr val="FFFF00"/>
                </a:highlight>
              </a:rPr>
              <a:t>tonsillotomy was associated with a safer postoperative bleeding profile, reduced bleeding severity, and fewer readmissions </a:t>
            </a:r>
            <a:r>
              <a:rPr lang="en-CA" dirty="0"/>
              <a:t>compared to tonsillectomy.</a:t>
            </a:r>
          </a:p>
        </p:txBody>
      </p:sp>
    </p:spTree>
    <p:extLst>
      <p:ext uri="{BB962C8B-B14F-4D97-AF65-F5344CB8AC3E}">
        <p14:creationId xmlns:p14="http://schemas.microsoft.com/office/powerpoint/2010/main" val="3945810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5B6131-C036-CEEB-9236-EBF650591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576" y="0"/>
            <a:ext cx="9945488" cy="2562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6811CB-FABF-51F8-62FF-183D7E5C9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4800" y="314479"/>
            <a:ext cx="1325304" cy="17228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890F71-ACA4-0A70-AE13-835B73D7B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3825" y="2759758"/>
            <a:ext cx="7630590" cy="38581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989B6C-C858-5ADB-AF40-3891802A1FAE}"/>
              </a:ext>
            </a:extLst>
          </p:cNvPr>
          <p:cNvSpPr txBox="1"/>
          <p:nvPr/>
        </p:nvSpPr>
        <p:spPr>
          <a:xfrm>
            <a:off x="792480" y="2610683"/>
            <a:ext cx="313944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The carbon footprint of subtotal tonsillectomy using bipolar forceps only was 7.101 kg eCO2. Extra emissions with use of a reusable radiofrequency needle were 0.06 kg eCO2, and 0.143 kg eCO2 with a single-use needle.</a:t>
            </a:r>
          </a:p>
          <a:p>
            <a:endParaRPr lang="en-CA" dirty="0"/>
          </a:p>
          <a:p>
            <a:r>
              <a:rPr lang="en-CA" dirty="0" err="1">
                <a:highlight>
                  <a:srgbClr val="FFFF00"/>
                </a:highlight>
              </a:rPr>
              <a:t>Coblation</a:t>
            </a:r>
            <a:r>
              <a:rPr lang="en-CA" dirty="0">
                <a:highlight>
                  <a:srgbClr val="FFFF00"/>
                </a:highlight>
              </a:rPr>
              <a:t> generated a carbon footprint of 8.6 kg eCO2, versus 0.1–0.2 kg eCO2 for the other techniques.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64086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022F3E4-A9E0-5700-1767-3C9A3FE668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355807"/>
              </p:ext>
            </p:extLst>
          </p:nvPr>
        </p:nvGraphicFramePr>
        <p:xfrm>
          <a:off x="1148080" y="1680210"/>
          <a:ext cx="9895840" cy="4537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0028">
                  <a:extLst>
                    <a:ext uri="{9D8B030D-6E8A-4147-A177-3AD203B41FA5}">
                      <a16:colId xmlns:a16="http://schemas.microsoft.com/office/drawing/2014/main" val="2103006161"/>
                    </a:ext>
                  </a:extLst>
                </a:gridCol>
                <a:gridCol w="1825092">
                  <a:extLst>
                    <a:ext uri="{9D8B030D-6E8A-4147-A177-3AD203B41FA5}">
                      <a16:colId xmlns:a16="http://schemas.microsoft.com/office/drawing/2014/main" val="738235"/>
                    </a:ext>
                  </a:extLst>
                </a:gridCol>
                <a:gridCol w="2357120">
                  <a:extLst>
                    <a:ext uri="{9D8B030D-6E8A-4147-A177-3AD203B41FA5}">
                      <a16:colId xmlns:a16="http://schemas.microsoft.com/office/drawing/2014/main" val="975524887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1154888619"/>
                    </a:ext>
                  </a:extLst>
                </a:gridCol>
              </a:tblGrid>
              <a:tr h="648244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/>
                        <a:t>Cautery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 err="1"/>
                        <a:t>Microdebrider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 err="1"/>
                        <a:t>Coblator</a:t>
                      </a:r>
                      <a:endParaRPr lang="en-C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2473495"/>
                  </a:ext>
                </a:extLst>
              </a:tr>
              <a:tr h="648244">
                <a:tc>
                  <a:txBody>
                    <a:bodyPr/>
                    <a:lstStyle/>
                    <a:p>
                      <a:r>
                        <a:rPr lang="en-CA" dirty="0"/>
                        <a:t>Postoperative pain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++++++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++++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+++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738062"/>
                  </a:ext>
                </a:extLst>
              </a:tr>
              <a:tr h="648244">
                <a:tc>
                  <a:txBody>
                    <a:bodyPr/>
                    <a:lstStyle/>
                    <a:p>
                      <a:r>
                        <a:rPr lang="en-CA" dirty="0"/>
                        <a:t>Risk of bleeding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256392"/>
                  </a:ext>
                </a:extLst>
              </a:tr>
              <a:tr h="648244">
                <a:tc>
                  <a:txBody>
                    <a:bodyPr/>
                    <a:lstStyle/>
                    <a:p>
                      <a:r>
                        <a:rPr lang="en-CA" dirty="0"/>
                        <a:t>Operative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739225"/>
                  </a:ext>
                </a:extLst>
              </a:tr>
              <a:tr h="648244">
                <a:tc>
                  <a:txBody>
                    <a:bodyPr/>
                    <a:lstStyle/>
                    <a:p>
                      <a:r>
                        <a:rPr lang="en-CA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+++++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364453"/>
                  </a:ext>
                </a:extLst>
              </a:tr>
              <a:tr h="648244">
                <a:tc>
                  <a:txBody>
                    <a:bodyPr/>
                    <a:lstStyle/>
                    <a:p>
                      <a:r>
                        <a:rPr lang="en-CA" dirty="0"/>
                        <a:t>Carbon footprint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+++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372114"/>
                  </a:ext>
                </a:extLst>
              </a:tr>
              <a:tr h="648244">
                <a:tc>
                  <a:txBody>
                    <a:bodyPr/>
                    <a:lstStyle/>
                    <a:p>
                      <a:r>
                        <a:rPr lang="en-CA" dirty="0"/>
                        <a:t>Health risk for OR personnel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3908857"/>
                  </a:ext>
                </a:extLst>
              </a:tr>
            </a:tbl>
          </a:graphicData>
        </a:graphic>
      </p:graphicFrame>
      <p:pic>
        <p:nvPicPr>
          <p:cNvPr id="4" name="Picture 3" descr="A yellow tag with white stitching&#10;&#10;Description automatically generated">
            <a:extLst>
              <a:ext uri="{FF2B5EF4-FFF2-40B4-BE49-F238E27FC236}">
                <a16:creationId xmlns:a16="http://schemas.microsoft.com/office/drawing/2014/main" id="{14E44E54-8EE8-119D-7750-C94CFF36E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539">
            <a:off x="5020613" y="3780456"/>
            <a:ext cx="1344618" cy="1344618"/>
          </a:xfrm>
          <a:prstGeom prst="rect">
            <a:avLst/>
          </a:prstGeom>
        </p:spPr>
      </p:pic>
      <p:pic>
        <p:nvPicPr>
          <p:cNvPr id="5" name="Picture 4" descr="A yellow tag with white stitching&#10;&#10;Description automatically generated">
            <a:extLst>
              <a:ext uri="{FF2B5EF4-FFF2-40B4-BE49-F238E27FC236}">
                <a16:creationId xmlns:a16="http://schemas.microsoft.com/office/drawing/2014/main" id="{9732C83B-A08E-2E4A-568A-6A3EA4683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539">
            <a:off x="6972891" y="3900097"/>
            <a:ext cx="1344618" cy="1344618"/>
          </a:xfrm>
          <a:prstGeom prst="rect">
            <a:avLst/>
          </a:prstGeom>
        </p:spPr>
      </p:pic>
      <p:pic>
        <p:nvPicPr>
          <p:cNvPr id="6" name="Picture 5" descr="A yellow tag with white stitching&#10;&#10;Description automatically generated">
            <a:extLst>
              <a:ext uri="{FF2B5EF4-FFF2-40B4-BE49-F238E27FC236}">
                <a16:creationId xmlns:a16="http://schemas.microsoft.com/office/drawing/2014/main" id="{D8D5FA3D-5715-61BD-77F8-E29994B86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539">
            <a:off x="9451092" y="3780457"/>
            <a:ext cx="1344618" cy="13446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936F31-EDD3-1E06-8A7C-B027D2D609FF}"/>
              </a:ext>
            </a:extLst>
          </p:cNvPr>
          <p:cNvSpPr txBox="1"/>
          <p:nvPr/>
        </p:nvSpPr>
        <p:spPr>
          <a:xfrm rot="948329">
            <a:off x="9707670" y="4179569"/>
            <a:ext cx="10330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b="1" dirty="0"/>
              <a:t>288.77-312.83 $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05EDDF-5DAD-3866-AC79-58A62902EF3D}"/>
              </a:ext>
            </a:extLst>
          </p:cNvPr>
          <p:cNvSpPr txBox="1"/>
          <p:nvPr/>
        </p:nvSpPr>
        <p:spPr>
          <a:xfrm rot="948329">
            <a:off x="7158069" y="4423807"/>
            <a:ext cx="13678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b="1" dirty="0"/>
              <a:t>125.4+</a:t>
            </a:r>
          </a:p>
          <a:p>
            <a:r>
              <a:rPr lang="en-CA" sz="1600" b="1" dirty="0"/>
              <a:t>37.82 $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C615E5-9574-0B20-ED82-48B74C6CA034}"/>
              </a:ext>
            </a:extLst>
          </p:cNvPr>
          <p:cNvSpPr txBox="1"/>
          <p:nvPr/>
        </p:nvSpPr>
        <p:spPr>
          <a:xfrm rot="948329">
            <a:off x="5260984" y="4358043"/>
            <a:ext cx="1283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b="1" dirty="0"/>
              <a:t>2.64+</a:t>
            </a:r>
          </a:p>
          <a:p>
            <a:r>
              <a:rPr lang="en-CA" sz="1600" b="1" dirty="0"/>
              <a:t>21.83 $</a:t>
            </a:r>
          </a:p>
        </p:txBody>
      </p:sp>
    </p:spTree>
    <p:extLst>
      <p:ext uri="{BB962C8B-B14F-4D97-AF65-F5344CB8AC3E}">
        <p14:creationId xmlns:p14="http://schemas.microsoft.com/office/powerpoint/2010/main" val="340340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E4788-4DB2-E2E3-4065-686CB2BF0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6A784F-2E46-6B4D-832D-9BC726ECD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753" y="-368299"/>
            <a:ext cx="10515600" cy="1325563"/>
          </a:xfrm>
        </p:spPr>
        <p:txBody>
          <a:bodyPr/>
          <a:lstStyle/>
          <a:p>
            <a:r>
              <a:rPr lang="fr-FR" dirty="0"/>
              <a:t>SENEGAL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F0C4394-6BDF-FE1F-B0D7-6008F3E09E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78" y="1042041"/>
            <a:ext cx="5241599" cy="440108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FED6E0E-07B2-D1BB-FDDD-C4DB5463B740}"/>
              </a:ext>
            </a:extLst>
          </p:cNvPr>
          <p:cNvSpPr txBox="1"/>
          <p:nvPr/>
        </p:nvSpPr>
        <p:spPr>
          <a:xfrm>
            <a:off x="6212792" y="1290416"/>
            <a:ext cx="34781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Senegal</a:t>
            </a:r>
            <a:r>
              <a:rPr lang="fr-FR" dirty="0"/>
              <a:t> : 196 000 km</a:t>
            </a:r>
          </a:p>
          <a:p>
            <a:r>
              <a:rPr lang="fr-FR" dirty="0"/>
              <a:t>18 millions habitants </a:t>
            </a:r>
          </a:p>
          <a:p>
            <a:r>
              <a:rPr lang="fr-FR" b="1" dirty="0"/>
              <a:t>75 ENT , 8 </a:t>
            </a:r>
            <a:r>
              <a:rPr lang="fr-FR" b="1" dirty="0" err="1"/>
              <a:t>residents</a:t>
            </a:r>
            <a:r>
              <a:rPr lang="fr-FR" b="1" dirty="0"/>
              <a:t> </a:t>
            </a:r>
          </a:p>
          <a:p>
            <a:r>
              <a:rPr lang="fr-FR" b="1" dirty="0"/>
              <a:t>40 ENT </a:t>
            </a:r>
            <a:r>
              <a:rPr lang="fr-FR" b="1" dirty="0" err="1"/>
              <a:t>departements</a:t>
            </a:r>
            <a:r>
              <a:rPr lang="fr-FR" b="1" dirty="0"/>
              <a:t>  (2 </a:t>
            </a:r>
            <a:r>
              <a:rPr lang="fr-FR" b="1" dirty="0" err="1"/>
              <a:t>pediatrics</a:t>
            </a:r>
            <a:r>
              <a:rPr lang="fr-FR" b="1" dirty="0"/>
              <a:t> </a:t>
            </a:r>
            <a:r>
              <a:rPr lang="fr-FR" b="1" dirty="0" err="1"/>
              <a:t>departements</a:t>
            </a:r>
            <a:r>
              <a:rPr lang="fr-FR" b="1" dirty="0"/>
              <a:t>)</a:t>
            </a:r>
          </a:p>
          <a:p>
            <a:endParaRPr lang="fr-FR" dirty="0"/>
          </a:p>
          <a:p>
            <a:endParaRPr lang="fr-FR" dirty="0"/>
          </a:p>
          <a:p>
            <a:r>
              <a:rPr lang="fr-FR" b="1" dirty="0"/>
              <a:t>Saint Louis </a:t>
            </a:r>
            <a:r>
              <a:rPr lang="fr-FR" dirty="0"/>
              <a:t>: 4 ENT 1 </a:t>
            </a:r>
            <a:r>
              <a:rPr lang="fr-FR" dirty="0" err="1"/>
              <a:t>resident</a:t>
            </a:r>
            <a:endParaRPr lang="fr-FR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60FD855-AD74-926F-07C2-B984E9D20C70}"/>
              </a:ext>
            </a:extLst>
          </p:cNvPr>
          <p:cNvSpPr/>
          <p:nvPr/>
        </p:nvSpPr>
        <p:spPr>
          <a:xfrm flipV="1">
            <a:off x="4520726" y="4409630"/>
            <a:ext cx="136732" cy="1044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9229119-2CF9-2212-A7EB-2575993F6099}"/>
              </a:ext>
            </a:extLst>
          </p:cNvPr>
          <p:cNvSpPr/>
          <p:nvPr/>
        </p:nvSpPr>
        <p:spPr>
          <a:xfrm rot="21330867">
            <a:off x="2563739" y="5148373"/>
            <a:ext cx="51274" cy="7310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986C2F1-DE84-3E80-6560-B24569683DEB}"/>
              </a:ext>
            </a:extLst>
          </p:cNvPr>
          <p:cNvSpPr/>
          <p:nvPr/>
        </p:nvSpPr>
        <p:spPr>
          <a:xfrm>
            <a:off x="2777383" y="4093436"/>
            <a:ext cx="128188" cy="854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B9B31E1-218D-880A-ADAB-075040BD020C}"/>
              </a:ext>
            </a:extLst>
          </p:cNvPr>
          <p:cNvSpPr/>
          <p:nvPr/>
        </p:nvSpPr>
        <p:spPr>
          <a:xfrm>
            <a:off x="3290133" y="1699236"/>
            <a:ext cx="111094" cy="769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2744710-5CBD-1A56-2F05-18BB66C7204C}"/>
              </a:ext>
            </a:extLst>
          </p:cNvPr>
          <p:cNvSpPr/>
          <p:nvPr/>
        </p:nvSpPr>
        <p:spPr>
          <a:xfrm flipH="1" flipV="1">
            <a:off x="3973793" y="3161943"/>
            <a:ext cx="102551" cy="1349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Parchemin : horizontal 90">
            <a:extLst>
              <a:ext uri="{FF2B5EF4-FFF2-40B4-BE49-F238E27FC236}">
                <a16:creationId xmlns:a16="http://schemas.microsoft.com/office/drawing/2014/main" id="{362D2599-D2BA-1E07-FEBE-0A7CE42A92AA}"/>
              </a:ext>
            </a:extLst>
          </p:cNvPr>
          <p:cNvSpPr/>
          <p:nvPr/>
        </p:nvSpPr>
        <p:spPr>
          <a:xfrm>
            <a:off x="6095999" y="3413498"/>
            <a:ext cx="3970947" cy="2448917"/>
          </a:xfrm>
          <a:prstGeom prst="horizontalScroll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07000"/>
              </a:lnSpc>
              <a:spcAft>
                <a:spcPts val="1200"/>
              </a:spcAft>
              <a:buNone/>
            </a:pPr>
            <a:endParaRPr lang="fr-CA" sz="1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Adéno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-amygdalectomie chez l’enfant (Indications et résultats) :</a:t>
            </a:r>
            <a:endParaRPr lang="fr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1200"/>
              </a:spcAft>
              <a:buNone/>
            </a:pPr>
            <a:r>
              <a:rPr lang="fr-FR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 propos de 403 cas colligés au service d’ORL du Centre Hospitalier Régional de Saint-Louis</a:t>
            </a:r>
            <a:endParaRPr lang="fr-CA" sz="1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fr-SN" sz="20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CA" sz="1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998F445-9F2A-2118-9145-A11A5F666CA1}"/>
              </a:ext>
            </a:extLst>
          </p:cNvPr>
          <p:cNvSpPr/>
          <p:nvPr/>
        </p:nvSpPr>
        <p:spPr>
          <a:xfrm>
            <a:off x="2777384" y="2762428"/>
            <a:ext cx="128187" cy="175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4E4413B-83B0-BA87-984C-091BB3D43CFB}"/>
              </a:ext>
            </a:extLst>
          </p:cNvPr>
          <p:cNvSpPr/>
          <p:nvPr/>
        </p:nvSpPr>
        <p:spPr>
          <a:xfrm flipH="1" flipV="1">
            <a:off x="1595072" y="3691783"/>
            <a:ext cx="139723" cy="1025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7529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9CC1F2-A5EF-D903-E4EC-41D7AF12B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Thank</a:t>
            </a:r>
            <a:r>
              <a:rPr lang="fr-FR" dirty="0"/>
              <a:t>                                   Merci </a:t>
            </a:r>
          </a:p>
        </p:txBody>
      </p:sp>
      <p:pic>
        <p:nvPicPr>
          <p:cNvPr id="1026" name="Picture 2" descr="Congres-SFORL-1080">
            <a:extLst>
              <a:ext uri="{FF2B5EF4-FFF2-40B4-BE49-F238E27FC236}">
                <a16:creationId xmlns:a16="http://schemas.microsoft.com/office/drawing/2014/main" id="{F43B6028-C7D7-CABE-A315-E95EF731BB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371" y="2141537"/>
            <a:ext cx="560104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025 Remote Sponsorship Opportunities - CSOHNS">
            <a:extLst>
              <a:ext uri="{FF2B5EF4-FFF2-40B4-BE49-F238E27FC236}">
                <a16:creationId xmlns:a16="http://schemas.microsoft.com/office/drawing/2014/main" id="{44854CDD-EB40-DCC5-D995-BEC65322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38" y="2141537"/>
            <a:ext cx="483771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900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AF085-43DD-4A74-9545-4B75A251E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video_2024-10-29_19-28-36">
            <a:hlinkClick r:id="" action="ppaction://media"/>
            <a:extLst>
              <a:ext uri="{FF2B5EF4-FFF2-40B4-BE49-F238E27FC236}">
                <a16:creationId xmlns:a16="http://schemas.microsoft.com/office/drawing/2014/main" id="{C71A8D99-2CE3-DA15-F0CA-63000CADBF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48" end="21408.34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1009" y="2136196"/>
            <a:ext cx="2364511" cy="522168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0DEDBB9-D66E-C8B9-612C-C26C0DBD425C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13479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b="1" dirty="0">
                <a:solidFill>
                  <a:schemeClr val="tx2"/>
                </a:solidFill>
              </a:rPr>
              <a:t>Methods</a:t>
            </a:r>
          </a:p>
          <a:p>
            <a:endParaRPr lang="en-CA" sz="3200" b="1" dirty="0">
              <a:solidFill>
                <a:schemeClr val="bg1"/>
              </a:solidFill>
            </a:endParaRPr>
          </a:p>
        </p:txBody>
      </p:sp>
      <p:pic>
        <p:nvPicPr>
          <p:cNvPr id="21" name="Picture 20" descr="A black cellphone with a black background&#10;&#10;Description automatically generated">
            <a:extLst>
              <a:ext uri="{FF2B5EF4-FFF2-40B4-BE49-F238E27FC236}">
                <a16:creationId xmlns:a16="http://schemas.microsoft.com/office/drawing/2014/main" id="{6573766D-0B53-A0ED-D8F4-D0954216A7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5" t="9856" r="28405"/>
          <a:stretch/>
        </p:blipFill>
        <p:spPr>
          <a:xfrm>
            <a:off x="8558644" y="2001520"/>
            <a:ext cx="2809240" cy="5817402"/>
          </a:xfrm>
          <a:prstGeom prst="rect">
            <a:avLst/>
          </a:prstGeom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D1059FC-0326-3612-DCFD-3406A2B9E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78" y="1437610"/>
            <a:ext cx="7384162" cy="50241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b="1" dirty="0"/>
              <a:t>Survey (paper or electronic)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Pre-surgical questionnaire</a:t>
            </a:r>
          </a:p>
          <a:p>
            <a:r>
              <a:rPr lang="en-CA" dirty="0"/>
              <a:t>Pain evaluation (survey based on the Parents’ Postoperative Pain Measure (PPPM)</a:t>
            </a:r>
            <a:r>
              <a:rPr lang="en-CA" baseline="30000" dirty="0"/>
              <a:t>1</a:t>
            </a:r>
          </a:p>
          <a:p>
            <a:r>
              <a:rPr lang="en-CA" dirty="0"/>
              <a:t>Medication administered at home (non-</a:t>
            </a:r>
            <a:r>
              <a:rPr lang="en-CA" dirty="0" err="1"/>
              <a:t>opiods</a:t>
            </a:r>
            <a:r>
              <a:rPr lang="en-CA" dirty="0"/>
              <a:t> and opioids)</a:t>
            </a:r>
          </a:p>
          <a:p>
            <a:r>
              <a:rPr lang="en-CA" dirty="0"/>
              <a:t>Post-surgical questionnaire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1E3600-4DBD-BE1E-5F57-E7B5E937200E}"/>
              </a:ext>
            </a:extLst>
          </p:cNvPr>
          <p:cNvSpPr txBox="1"/>
          <p:nvPr/>
        </p:nvSpPr>
        <p:spPr>
          <a:xfrm>
            <a:off x="0" y="5853981"/>
            <a:ext cx="7589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b="1" dirty="0"/>
              <a:t>Chambers CT, Reid GJ, McGrath PJ, Finley GA. Development and preliminary validation of a postoperative pain measure for parents. Pain 1996;68:307–13.</a:t>
            </a:r>
          </a:p>
        </p:txBody>
      </p:sp>
    </p:spTree>
    <p:extLst>
      <p:ext uri="{BB962C8B-B14F-4D97-AF65-F5344CB8AC3E}">
        <p14:creationId xmlns:p14="http://schemas.microsoft.com/office/powerpoint/2010/main" val="26862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1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87209-36FB-087F-FEAE-0F034E448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94FCD6C-8DCE-FA0A-A0D8-23B1ADD4EB0C}"/>
              </a:ext>
            </a:extLst>
          </p:cNvPr>
          <p:cNvSpPr txBox="1">
            <a:spLocks/>
          </p:cNvSpPr>
          <p:nvPr/>
        </p:nvSpPr>
        <p:spPr>
          <a:xfrm>
            <a:off x="688742" y="-264292"/>
            <a:ext cx="113479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sz="3200" b="1" dirty="0">
              <a:solidFill>
                <a:schemeClr val="tx2"/>
              </a:solidFill>
            </a:endParaRPr>
          </a:p>
          <a:p>
            <a:r>
              <a:rPr lang="en-CA" sz="3200" b="1" dirty="0">
                <a:solidFill>
                  <a:schemeClr val="tx2"/>
                </a:solidFill>
              </a:rPr>
              <a:t>Methods</a:t>
            </a:r>
          </a:p>
          <a:p>
            <a:r>
              <a:rPr lang="en-CA" sz="3200" b="1" dirty="0">
                <a:solidFill>
                  <a:schemeClr val="bg1"/>
                </a:solidFill>
              </a:rPr>
              <a:t>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DA1CEC-48EB-4276-6158-EACB6BD8E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325" y="1148127"/>
            <a:ext cx="9519165" cy="49169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DB1E18-53A0-A393-150B-E807889232E6}"/>
              </a:ext>
            </a:extLst>
          </p:cNvPr>
          <p:cNvSpPr txBox="1"/>
          <p:nvPr/>
        </p:nvSpPr>
        <p:spPr>
          <a:xfrm>
            <a:off x="205740" y="5997844"/>
            <a:ext cx="111442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800" dirty="0"/>
              <a:t>1</a:t>
            </a:r>
            <a:r>
              <a:rPr lang="en-CA" sz="1400" b="1" dirty="0"/>
              <a:t>. Chambers CT, Reid GJ, McGrath PJ, Finley GA. Development and preliminary validation of a </a:t>
            </a:r>
            <a:r>
              <a:rPr lang="en-CA" sz="1400" b="1" dirty="0">
                <a:solidFill>
                  <a:srgbClr val="FF0000"/>
                </a:solidFill>
              </a:rPr>
              <a:t>postoperative pain measure for parents </a:t>
            </a:r>
            <a:r>
              <a:rPr lang="en-CA" sz="1400" b="1" dirty="0"/>
              <a:t>. Pain 1996;68:307–13</a:t>
            </a:r>
            <a:r>
              <a:rPr lang="en-CA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7486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CD5342F-E1EB-6CA7-54C8-36594A537941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13479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b="1" dirty="0">
                <a:solidFill>
                  <a:schemeClr val="tx2"/>
                </a:solidFill>
              </a:rPr>
              <a:t>Methods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3D22C7-7564-4DC2-67B8-3B3B53CE9812}"/>
              </a:ext>
            </a:extLst>
          </p:cNvPr>
          <p:cNvSpPr/>
          <p:nvPr/>
        </p:nvSpPr>
        <p:spPr>
          <a:xfrm>
            <a:off x="3291899" y="1253387"/>
            <a:ext cx="4892920" cy="536270"/>
          </a:xfrm>
          <a:prstGeom prst="rect">
            <a:avLst/>
          </a:prstGeom>
          <a:solidFill>
            <a:srgbClr val="FCCDC4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187</a:t>
            </a:r>
            <a:r>
              <a:rPr lang="en-US" sz="2000" dirty="0">
                <a:solidFill>
                  <a:schemeClr val="tx1"/>
                </a:solidFill>
              </a:rPr>
              <a:t> participants sign the consent form</a:t>
            </a:r>
            <a:endParaRPr lang="en-CA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9B7CF5-0B29-8BDE-F928-39F400A523A8}"/>
              </a:ext>
            </a:extLst>
          </p:cNvPr>
          <p:cNvSpPr/>
          <p:nvPr/>
        </p:nvSpPr>
        <p:spPr>
          <a:xfrm>
            <a:off x="3388700" y="3738713"/>
            <a:ext cx="4699321" cy="536270"/>
          </a:xfrm>
          <a:prstGeom prst="rect">
            <a:avLst/>
          </a:prstGeom>
          <a:solidFill>
            <a:srgbClr val="FCCDC4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>
                <a:solidFill>
                  <a:schemeClr val="tx1"/>
                </a:solidFill>
              </a:rPr>
              <a:t>166 </a:t>
            </a:r>
            <a:r>
              <a:rPr lang="en-CA" sz="2000" dirty="0">
                <a:solidFill>
                  <a:schemeClr val="tx1"/>
                </a:solidFill>
              </a:rPr>
              <a:t>participants included in data analysis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4D3935-700A-BC10-4181-3502D099E422}"/>
              </a:ext>
            </a:extLst>
          </p:cNvPr>
          <p:cNvSpPr/>
          <p:nvPr/>
        </p:nvSpPr>
        <p:spPr>
          <a:xfrm>
            <a:off x="2042160" y="4918056"/>
            <a:ext cx="3338561" cy="469223"/>
          </a:xfrm>
          <a:prstGeom prst="rect">
            <a:avLst/>
          </a:prstGeom>
          <a:solidFill>
            <a:srgbClr val="FCCDC4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68 </a:t>
            </a:r>
            <a:r>
              <a:rPr lang="en-US" sz="2000" dirty="0">
                <a:solidFill>
                  <a:schemeClr val="tx1"/>
                </a:solidFill>
              </a:rPr>
              <a:t>had </a:t>
            </a:r>
            <a:r>
              <a:rPr lang="en-US" sz="2000" b="1" dirty="0">
                <a:solidFill>
                  <a:schemeClr val="tx1"/>
                </a:solidFill>
              </a:rPr>
              <a:t>total</a:t>
            </a:r>
            <a:r>
              <a:rPr lang="en-US" sz="2000" dirty="0">
                <a:solidFill>
                  <a:schemeClr val="tx1"/>
                </a:solidFill>
              </a:rPr>
              <a:t> tonsillectomy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12E4DC-0B71-BE95-7ED5-F65505CA04FD}"/>
              </a:ext>
            </a:extLst>
          </p:cNvPr>
          <p:cNvSpPr/>
          <p:nvPr/>
        </p:nvSpPr>
        <p:spPr>
          <a:xfrm>
            <a:off x="6030681" y="4913730"/>
            <a:ext cx="3338561" cy="469223"/>
          </a:xfrm>
          <a:prstGeom prst="rect">
            <a:avLst/>
          </a:prstGeom>
          <a:solidFill>
            <a:srgbClr val="FCCDC4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98</a:t>
            </a:r>
            <a:r>
              <a:rPr lang="en-US" sz="2000" dirty="0">
                <a:solidFill>
                  <a:schemeClr val="tx1"/>
                </a:solidFill>
              </a:rPr>
              <a:t> had </a:t>
            </a:r>
            <a:r>
              <a:rPr lang="en-US" sz="2000" b="1" dirty="0">
                <a:solidFill>
                  <a:schemeClr val="tx1"/>
                </a:solidFill>
              </a:rPr>
              <a:t>partial</a:t>
            </a:r>
            <a:r>
              <a:rPr lang="en-US" sz="2000" dirty="0">
                <a:solidFill>
                  <a:schemeClr val="tx1"/>
                </a:solidFill>
              </a:rPr>
              <a:t> tonsillectomy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C739E4-817C-FCCF-8542-7F82741C41DE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5738359" y="1789657"/>
            <a:ext cx="2" cy="19490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9D84754-E0EE-F9B4-D6B8-0E5029DD2CD1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flipH="1">
            <a:off x="3711441" y="4274983"/>
            <a:ext cx="2026920" cy="6430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BCA6A76-31D8-BF4D-7E2B-688A542AFCE5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>
            <a:off x="5738361" y="4274983"/>
            <a:ext cx="1961601" cy="6387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EAAEFA1-40CB-3514-6DAD-EE9BBDF7FA90}"/>
              </a:ext>
            </a:extLst>
          </p:cNvPr>
          <p:cNvSpPr/>
          <p:nvPr/>
        </p:nvSpPr>
        <p:spPr>
          <a:xfrm>
            <a:off x="6398700" y="1971040"/>
            <a:ext cx="4367539" cy="1671320"/>
          </a:xfrm>
          <a:prstGeom prst="rect">
            <a:avLst/>
          </a:prstGeom>
          <a:solidFill>
            <a:srgbClr val="FEF2F0"/>
          </a:solidFill>
          <a:ln w="28575">
            <a:solidFill>
              <a:srgbClr val="FF65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>
                <a:solidFill>
                  <a:schemeClr val="tx1"/>
                </a:solidFill>
              </a:rPr>
              <a:t>21</a:t>
            </a:r>
            <a:r>
              <a:rPr lang="en-CA" sz="2000" dirty="0">
                <a:solidFill>
                  <a:schemeClr val="tx1"/>
                </a:solidFill>
              </a:rPr>
              <a:t> participants were not included in the data analysis:</a:t>
            </a:r>
          </a:p>
          <a:p>
            <a:pPr algn="l"/>
            <a:r>
              <a:rPr lang="en-US" sz="1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tonsillectomy was not performed;</a:t>
            </a:r>
            <a:b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US" sz="1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data extraction failures;</a:t>
            </a:r>
            <a:br>
              <a:rPr lang="en-US" sz="16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US" sz="1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16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did not complete any questionnaire</a:t>
            </a:r>
            <a:r>
              <a:rPr lang="en-US" sz="1600" i="1" dirty="0">
                <a:solidFill>
                  <a:srgbClr val="222222"/>
                </a:solidFill>
                <a:latin typeface="Arial" panose="020B0604020202020204" pitchFamily="34" charset="0"/>
              </a:rPr>
              <a:t>s</a:t>
            </a:r>
            <a:r>
              <a:rPr lang="en-US" sz="1600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en-CA" sz="160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9B3B103-8C86-FFA9-2243-4ABD9511BE29}"/>
              </a:ext>
            </a:extLst>
          </p:cNvPr>
          <p:cNvSpPr/>
          <p:nvPr/>
        </p:nvSpPr>
        <p:spPr>
          <a:xfrm>
            <a:off x="2042160" y="5685890"/>
            <a:ext cx="3338561" cy="673410"/>
          </a:xfrm>
          <a:prstGeom prst="rect">
            <a:avLst/>
          </a:prstGeom>
          <a:solidFill>
            <a:srgbClr val="FCCDC4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tx1"/>
                </a:solidFill>
              </a:rPr>
              <a:t>68 </a:t>
            </a:r>
            <a:r>
              <a:rPr lang="en-US" sz="2000" i="1" dirty="0">
                <a:solidFill>
                  <a:schemeClr val="tx1"/>
                </a:solidFill>
              </a:rPr>
              <a:t>electrocautery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8C943F9-251F-BB2E-40AA-5977D51A6444}"/>
              </a:ext>
            </a:extLst>
          </p:cNvPr>
          <p:cNvSpPr/>
          <p:nvPr/>
        </p:nvSpPr>
        <p:spPr>
          <a:xfrm>
            <a:off x="6030680" y="5685889"/>
            <a:ext cx="3338561" cy="673411"/>
          </a:xfrm>
          <a:prstGeom prst="rect">
            <a:avLst/>
          </a:prstGeom>
          <a:solidFill>
            <a:srgbClr val="FCCDC4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63  </a:t>
            </a:r>
            <a:r>
              <a:rPr lang="en-US" sz="2000" i="1" dirty="0" err="1">
                <a:solidFill>
                  <a:schemeClr val="tx1"/>
                </a:solidFill>
              </a:rPr>
              <a:t>microdebrider</a:t>
            </a:r>
            <a:endParaRPr lang="en-US" sz="2000" i="1" dirty="0">
              <a:solidFill>
                <a:schemeClr val="tx1"/>
              </a:solidFill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35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i="1" dirty="0">
                <a:solidFill>
                  <a:schemeClr val="tx1"/>
                </a:solidFill>
              </a:rPr>
              <a:t>coblation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A94784E-DB3F-DB20-B6B2-65C8FD3458ED}"/>
              </a:ext>
            </a:extLst>
          </p:cNvPr>
          <p:cNvCxnSpPr>
            <a:cxnSpLocks/>
            <a:stCxn id="8" idx="2"/>
            <a:endCxn id="40" idx="0"/>
          </p:cNvCxnSpPr>
          <p:nvPr/>
        </p:nvCxnSpPr>
        <p:spPr>
          <a:xfrm>
            <a:off x="3711441" y="5387279"/>
            <a:ext cx="0" cy="2986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C3DC8B5-1B54-F0C1-46F6-DBA2479D34C3}"/>
              </a:ext>
            </a:extLst>
          </p:cNvPr>
          <p:cNvCxnSpPr>
            <a:cxnSpLocks/>
            <a:stCxn id="9" idx="2"/>
            <a:endCxn id="41" idx="0"/>
          </p:cNvCxnSpPr>
          <p:nvPr/>
        </p:nvCxnSpPr>
        <p:spPr>
          <a:xfrm flipH="1">
            <a:off x="7699961" y="5382953"/>
            <a:ext cx="1" cy="3029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0DDDD09-5AE1-5640-E832-0466A8C52826}"/>
              </a:ext>
            </a:extLst>
          </p:cNvPr>
          <p:cNvCxnSpPr>
            <a:cxnSpLocks/>
          </p:cNvCxnSpPr>
          <p:nvPr/>
        </p:nvCxnSpPr>
        <p:spPr>
          <a:xfrm flipH="1">
            <a:off x="5738359" y="2813555"/>
            <a:ext cx="66034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1987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9C161B-4FD4-EBBA-AC11-3239F17FB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 err="1"/>
              <a:t>Results</a:t>
            </a:r>
            <a:endParaRPr lang="fr-FR" sz="3200" b="1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43FF3490-10B4-084F-C655-80FE24630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330" y="1588770"/>
            <a:ext cx="10126196" cy="470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1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A56968-0767-7F62-80AB-FA2D7A9ED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 err="1"/>
              <a:t>Results</a:t>
            </a:r>
            <a:endParaRPr lang="fr-FR" sz="3200" b="1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93D3C98-3760-C0FD-B1C8-782FEF237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3959" y="1825625"/>
            <a:ext cx="1024408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6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5F1151-CC03-53D1-1608-F9BC565CA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549275"/>
            <a:ext cx="10515600" cy="1325563"/>
          </a:xfrm>
        </p:spPr>
        <p:txBody>
          <a:bodyPr>
            <a:normAutofit/>
          </a:bodyPr>
          <a:lstStyle/>
          <a:p>
            <a:r>
              <a:rPr lang="fr-FR" sz="3200" b="1" dirty="0" err="1"/>
              <a:t>Results</a:t>
            </a:r>
            <a:r>
              <a:rPr lang="fr-FR" sz="3200" dirty="0"/>
              <a:t>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3DD0B934-9B6D-C4D6-D0C1-2101FBFE6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8160" y="1716088"/>
            <a:ext cx="10146155" cy="47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37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454877-A34B-106C-40EB-D99300080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 err="1"/>
              <a:t>Results</a:t>
            </a:r>
            <a:endParaRPr lang="fr-FR" sz="3200" b="1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2D70B940-E5FD-EC52-4D93-F1E25AD7A8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2775" y="1751367"/>
            <a:ext cx="10653713" cy="452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35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4B8BD9-91D8-2FD1-ABE7-D9C394410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 err="1"/>
              <a:t>Results</a:t>
            </a:r>
            <a:r>
              <a:rPr lang="fr-FR" sz="3200" b="1" dirty="0"/>
              <a:t>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45E4252-47D7-05EC-53A7-003E24523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1966" y="1716088"/>
            <a:ext cx="9255331" cy="459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5247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2104</TotalTime>
  <Words>486</Words>
  <Application>Microsoft Macintosh PowerPoint</Application>
  <PresentationFormat>Grand écran</PresentationFormat>
  <Paragraphs>94</Paragraphs>
  <Slides>16</Slides>
  <Notes>7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Times New Roman</vt:lpstr>
      <vt:lpstr>Thème Office</vt:lpstr>
      <vt:lpstr>Comparison of electrocautery versus coblation technique in pediatric patients requiring tonsillectomy </vt:lpstr>
      <vt:lpstr>Présentation PowerPoint</vt:lpstr>
      <vt:lpstr>Présentation PowerPoint</vt:lpstr>
      <vt:lpstr>Présentation PowerPoint</vt:lpstr>
      <vt:lpstr>Results</vt:lpstr>
      <vt:lpstr>Results</vt:lpstr>
      <vt:lpstr>Results </vt:lpstr>
      <vt:lpstr>Results</vt:lpstr>
      <vt:lpstr>Results </vt:lpstr>
      <vt:lpstr>Results</vt:lpstr>
      <vt:lpstr>Discussion </vt:lpstr>
      <vt:lpstr>Discussion</vt:lpstr>
      <vt:lpstr>Présentation PowerPoint</vt:lpstr>
      <vt:lpstr>Présentation PowerPoint</vt:lpstr>
      <vt:lpstr>SENEGAL</vt:lpstr>
      <vt:lpstr>Thank                                   Merci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Tall Diamilatou</dc:creator>
  <cp:lastModifiedBy>Philippe Izard</cp:lastModifiedBy>
  <cp:revision>12</cp:revision>
  <dcterms:created xsi:type="dcterms:W3CDTF">2025-05-31T01:48:38Z</dcterms:created>
  <dcterms:modified xsi:type="dcterms:W3CDTF">2025-06-08T14:45:43Z</dcterms:modified>
</cp:coreProperties>
</file>